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258" r:id="rId2"/>
    <p:sldId id="261" r:id="rId3"/>
    <p:sldId id="337" r:id="rId4"/>
    <p:sldId id="402" r:id="rId5"/>
    <p:sldId id="412" r:id="rId6"/>
    <p:sldId id="426" r:id="rId7"/>
    <p:sldId id="363" r:id="rId8"/>
    <p:sldId id="350" r:id="rId9"/>
    <p:sldId id="386" r:id="rId10"/>
    <p:sldId id="417" r:id="rId11"/>
    <p:sldId id="420" r:id="rId12"/>
    <p:sldId id="427" r:id="rId13"/>
    <p:sldId id="401" r:id="rId14"/>
    <p:sldId id="428" r:id="rId15"/>
    <p:sldId id="429" r:id="rId16"/>
    <p:sldId id="430" r:id="rId17"/>
    <p:sldId id="431" r:id="rId18"/>
    <p:sldId id="434" r:id="rId19"/>
    <p:sldId id="435" r:id="rId20"/>
    <p:sldId id="437" r:id="rId21"/>
    <p:sldId id="436" r:id="rId22"/>
    <p:sldId id="438" r:id="rId23"/>
    <p:sldId id="384" r:id="rId24"/>
    <p:sldId id="416" r:id="rId25"/>
    <p:sldId id="439" r:id="rId26"/>
    <p:sldId id="440" r:id="rId27"/>
    <p:sldId id="406" r:id="rId28"/>
    <p:sldId id="411" r:id="rId29"/>
    <p:sldId id="441" r:id="rId30"/>
    <p:sldId id="405" r:id="rId31"/>
    <p:sldId id="425" r:id="rId32"/>
    <p:sldId id="415" r:id="rId33"/>
    <p:sldId id="404" r:id="rId34"/>
    <p:sldId id="403" r:id="rId35"/>
    <p:sldId id="407" r:id="rId36"/>
    <p:sldId id="410" r:id="rId37"/>
    <p:sldId id="445" r:id="rId38"/>
    <p:sldId id="443" r:id="rId39"/>
    <p:sldId id="418" r:id="rId40"/>
    <p:sldId id="433" r:id="rId41"/>
    <p:sldId id="446" r:id="rId42"/>
    <p:sldId id="432" r:id="rId43"/>
    <p:sldId id="409" r:id="rId44"/>
    <p:sldId id="338" r:id="rId45"/>
    <p:sldId id="336" r:id="rId46"/>
    <p:sldId id="327" r:id="rId47"/>
    <p:sldId id="342" r:id="rId48"/>
    <p:sldId id="330" r:id="rId49"/>
    <p:sldId id="419" r:id="rId50"/>
    <p:sldId id="400" r:id="rId51"/>
    <p:sldId id="266" r:id="rId52"/>
    <p:sldId id="293" r:id="rId53"/>
    <p:sldId id="442" r:id="rId54"/>
    <p:sldId id="447" r:id="rId5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74B942"/>
    <a:srgbClr val="3F3F3F"/>
    <a:srgbClr val="74B84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9"/>
    <p:restoredTop sz="91473"/>
  </p:normalViewPr>
  <p:slideViewPr>
    <p:cSldViewPr snapToGrid="0">
      <p:cViewPr varScale="1">
        <p:scale>
          <a:sx n="123" d="100"/>
          <a:sy n="123" d="100"/>
        </p:scale>
        <p:origin x="544" y="192"/>
      </p:cViewPr>
      <p:guideLst/>
    </p:cSldViewPr>
  </p:slideViewPr>
  <p:outlineViewPr>
    <p:cViewPr>
      <p:scale>
        <a:sx n="33" d="100"/>
        <a:sy n="33" d="100"/>
      </p:scale>
      <p:origin x="0" y="-4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9/26/25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637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056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214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1. Knee: ~3 PeV, before gamma = 2.7, limit of acceleration mechanism for cosmic rays in supernova remnants</a:t>
            </a:r>
            <a:br>
              <a:rPr lang="en-DE" dirty="0"/>
            </a:br>
            <a:r>
              <a:rPr lang="en-DE" dirty="0"/>
              <a:t>2. Knee: ~100 PeV, before gamma = 3.1, heavier elements, like iron, from galactic sources start to reach their maximum acceleration energy </a:t>
            </a:r>
            <a:r>
              <a:rPr lang="en-DE" dirty="0">
                <a:sym typeface="Wingdings" pitchFamily="2" charset="2"/>
              </a:rPr>
              <a:t> more protons, larger energy in electromagnetic acceleration</a:t>
            </a:r>
            <a:br>
              <a:rPr lang="en-DE" dirty="0">
                <a:sym typeface="Wingdings" pitchFamily="2" charset="2"/>
              </a:rPr>
            </a:br>
            <a:r>
              <a:rPr lang="en-DE" dirty="0">
                <a:sym typeface="Wingdings" pitchFamily="2" charset="2"/>
              </a:rPr>
              <a:t>Ankle: ~1 EeV, flattens out again, transition point between galactic and extra galactic particle origin, 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380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DE" dirty="0"/>
              <a:t>shower maximum: x_max, slant depth at which the number of particles is the greatest, more energetic and lighter cosmic rays produce deeper/lower x_max, while heavier nuclei have a higher shower maximum</a:t>
            </a:r>
          </a:p>
          <a:p>
            <a:pPr marL="228600" indent="-228600">
              <a:buAutoNum type="arabicPeriod"/>
            </a:pPr>
            <a:r>
              <a:rPr lang="en-DE" dirty="0"/>
              <a:t> measure number of particles / muons</a:t>
            </a:r>
          </a:p>
          <a:p>
            <a:pPr marL="228600" indent="-228600">
              <a:buAutoNum type="arabicPeriod"/>
            </a:pPr>
            <a:r>
              <a:rPr lang="en-DE" dirty="0"/>
              <a:t>lateral spread</a:t>
            </a:r>
          </a:p>
          <a:p>
            <a:pPr marL="228600" indent="-228600">
              <a:buAutoNum type="arabicPeriod"/>
            </a:pPr>
            <a:r>
              <a:rPr lang="en-DE" dirty="0"/>
              <a:t>nitrogen can be excited </a:t>
            </a:r>
            <a:r>
              <a:rPr lang="en-DE" dirty="0">
                <a:sym typeface="Wingdings" pitchFamily="2" charset="2"/>
              </a:rPr>
              <a:t> fluorescence light emitted</a:t>
            </a:r>
          </a:p>
          <a:p>
            <a:pPr marL="228600" indent="-228600">
              <a:buAutoNum type="arabicPeriod"/>
            </a:pPr>
            <a:r>
              <a:rPr lang="en-DE" dirty="0">
                <a:sym typeface="Wingdings" pitchFamily="2" charset="2"/>
              </a:rPr>
              <a:t>iron produces more muons than proton, because it has 56 nucleons  higher fragmentation  “sub-showers”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201135-47A9-4148-AC56-AE2309C63F6E}" type="slidenum">
              <a:rPr lang="en-DE" smtClean="0"/>
              <a:t>45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5991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D3DE87F4-F9BB-2086-662F-C5D24331D4C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2817" y="10835"/>
            <a:ext cx="1560445" cy="425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1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hyperlink" Target="https://github.com/tudo-astroparticlephysics/funfolding" TargetMode="External"/><Relationship Id="rId5" Type="http://schemas.openxmlformats.org/officeDocument/2006/relationships/image" Target="../media/image170.png"/><Relationship Id="rId10" Type="http://schemas.openxmlformats.org/officeDocument/2006/relationships/image" Target="../media/image46.png"/><Relationship Id="rId4" Type="http://schemas.openxmlformats.org/officeDocument/2006/relationships/image" Target="../media/image16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ceq-project/MCEq" TargetMode="External"/><Relationship Id="rId4" Type="http://schemas.openxmlformats.org/officeDocument/2006/relationships/image" Target="../media/image9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NUL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ceq-project/MCE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link.springer.com/article/10.1140/epjc/s10052-025-14444-y" TargetMode="External"/><Relationship Id="rId4" Type="http://schemas.openxmlformats.org/officeDocument/2006/relationships/hyperlink" Target="https://github.com/The-Ludwig/PANAM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E34828F-9D7D-6AFD-69CD-CC273864D847}"/>
              </a:ext>
            </a:extLst>
          </p:cNvPr>
          <p:cNvSpPr/>
          <p:nvPr/>
        </p:nvSpPr>
        <p:spPr>
          <a:xfrm>
            <a:off x="9699808" y="5836978"/>
            <a:ext cx="2415706" cy="958487"/>
          </a:xfrm>
          <a:prstGeom prst="roundRect">
            <a:avLst/>
          </a:prstGeom>
          <a:solidFill>
            <a:schemeClr val="tx2"/>
          </a:solidFill>
          <a:effectLst>
            <a:softEdge rad="805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985845"/>
            <a:ext cx="4583007" cy="3502194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Unfolding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Flux </a:t>
            </a:r>
            <a:r>
              <a:rPr lang="de-DE" sz="30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with</a:t>
            </a:r>
            <a:r>
              <a:rPr lang="de-DE" sz="30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</a:t>
            </a:r>
            <a:br>
              <a:rPr lang="de-DE" sz="1600" b="1" u="sng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for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IceCube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Collaboration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32351" y="5673860"/>
            <a:ext cx="2496993" cy="1076408"/>
          </a:xfrm>
        </p:spPr>
        <p:txBody>
          <a:bodyPr anchor="t">
            <a:normAutofit/>
          </a:bodyPr>
          <a:lstStyle/>
          <a:p>
            <a:pPr algn="r"/>
            <a:endParaRPr lang="de-DE" sz="1600" b="1" dirty="0">
              <a:solidFill>
                <a:schemeClr val="bg1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LPC Caen </a:t>
            </a:r>
          </a:p>
          <a:p>
            <a:pPr algn="r"/>
            <a:r>
              <a:rPr lang="de-DE" sz="1600" b="1" dirty="0">
                <a:solidFill>
                  <a:schemeClr val="bg1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September 17-19, 2025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659823C-E4F7-7F38-0F72-A0F4EF08C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185" y="6042299"/>
            <a:ext cx="911287" cy="558568"/>
          </a:xfrm>
          <a:prstGeom prst="rect">
            <a:avLst/>
          </a:prstGeom>
        </p:spPr>
      </p:pic>
      <p:pic>
        <p:nvPicPr>
          <p:cNvPr id="13" name="Picture 1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2946046-6580-4B50-9B03-B0DB2708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737" y="6358767"/>
            <a:ext cx="1463871" cy="445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84E8AF-2F8E-FAB3-3DBB-8B0E701D7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586" y="109678"/>
            <a:ext cx="2140485" cy="659848"/>
          </a:xfrm>
          <a:prstGeom prst="rect">
            <a:avLst/>
          </a:prstGeom>
        </p:spPr>
      </p:pic>
      <p:pic>
        <p:nvPicPr>
          <p:cNvPr id="15" name="Picture 14" descr="A logo of a globe with a gold cogwheel&#10;&#10;AI-generated content may be incorrect.">
            <a:extLst>
              <a:ext uri="{FF2B5EF4-FFF2-40B4-BE49-F238E27FC236}">
                <a16:creationId xmlns:a16="http://schemas.microsoft.com/office/drawing/2014/main" id="{C7761538-41CC-E3A1-7066-A838A1BD12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5418" y="5836969"/>
            <a:ext cx="958496" cy="9584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23FA9A-4B0B-310E-A777-49DA220D7DF6}"/>
              </a:ext>
            </a:extLst>
          </p:cNvPr>
          <p:cNvSpPr/>
          <p:nvPr/>
        </p:nvSpPr>
        <p:spPr>
          <a:xfrm>
            <a:off x="10678885" y="0"/>
            <a:ext cx="1513114" cy="54428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850733-51A4-55C1-F9C6-89E562B31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627" y="97094"/>
            <a:ext cx="2496994" cy="7031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1EFD614-0DAC-9C49-346B-5AB34496E1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9264" y="5836958"/>
            <a:ext cx="1963540" cy="10210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AE8C38-3FA4-97DB-F825-7AD745ED35DA}"/>
              </a:ext>
            </a:extLst>
          </p:cNvPr>
          <p:cNvSpPr txBox="1"/>
          <p:nvPr/>
        </p:nvSpPr>
        <p:spPr>
          <a:xfrm>
            <a:off x="6617708" y="5454839"/>
            <a:ext cx="552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Cosmic Ray physics with high-energy atmospheric muons</a:t>
            </a:r>
          </a:p>
        </p:txBody>
      </p:sp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8E2-4EF5-DD84-965F-F7CEACA8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97C-12E0-2F8B-1572-9F58BEF48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7144" y="4420737"/>
            <a:ext cx="5918076" cy="2171019"/>
          </a:xfrm>
        </p:spPr>
        <p:txBody>
          <a:bodyPr/>
          <a:lstStyle/>
          <a:p>
            <a:r>
              <a:rPr lang="en-US" dirty="0"/>
              <a:t>Stopping muons:</a:t>
            </a:r>
          </a:p>
          <a:p>
            <a:pPr lvl="1"/>
            <a:r>
              <a:rPr lang="en-US" dirty="0"/>
              <a:t>Stop (decay) inside the in-ice array</a:t>
            </a:r>
          </a:p>
          <a:p>
            <a:pPr lvl="1"/>
            <a:r>
              <a:rPr lang="en-US" dirty="0"/>
              <a:t>Stopping point + direction </a:t>
            </a:r>
            <a:r>
              <a:rPr lang="en-US" sz="1600" dirty="0">
                <a:sym typeface="Wingdings" pitchFamily="2" charset="2"/>
              </a:rPr>
              <a:t></a:t>
            </a:r>
            <a:r>
              <a:rPr lang="en-US" dirty="0">
                <a:sym typeface="Wingdings" pitchFamily="2" charset="2"/>
              </a:rPr>
              <a:t> propagated length</a:t>
            </a:r>
          </a:p>
          <a:p>
            <a:pPr lvl="1"/>
            <a:r>
              <a:rPr lang="en-US" dirty="0">
                <a:sym typeface="Wingdings" pitchFamily="2" charset="2"/>
              </a:rPr>
              <a:t>Proxy to muon energy at the surface</a:t>
            </a:r>
          </a:p>
          <a:p>
            <a:pPr lvl="1"/>
            <a:r>
              <a:rPr lang="en-US" dirty="0">
                <a:sym typeface="Wingdings" pitchFamily="2" charset="2"/>
              </a:rPr>
              <a:t>Low-energy muons</a:t>
            </a:r>
          </a:p>
          <a:p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F35F-39E4-C0C4-4BBE-1E604FAD7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166F7-0E5F-A466-154B-77D0CECC5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BB08143-B61D-8D07-505F-5CD2CFD7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ine with many dots and a green line&#10;&#10;AI-generated content may be incorrect.">
            <a:extLst>
              <a:ext uri="{FF2B5EF4-FFF2-40B4-BE49-F238E27FC236}">
                <a16:creationId xmlns:a16="http://schemas.microsoft.com/office/drawing/2014/main" id="{84A8D63E-3F5A-19B2-1E66-1C68AEA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0" y="426636"/>
            <a:ext cx="3684370" cy="3932590"/>
          </a:xfrm>
          <a:prstGeom prst="rect">
            <a:avLst/>
          </a:prstGeom>
        </p:spPr>
      </p:pic>
      <p:pic>
        <p:nvPicPr>
          <p:cNvPr id="10" name="Picture 9" descr="A green and white lines and dots&#10;&#10;AI-generated content may be incorrect.">
            <a:extLst>
              <a:ext uri="{FF2B5EF4-FFF2-40B4-BE49-F238E27FC236}">
                <a16:creationId xmlns:a16="http://schemas.microsoft.com/office/drawing/2014/main" id="{2789F05E-D571-196D-FC6D-1EEC448A3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80" y="2542478"/>
            <a:ext cx="3597063" cy="381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8F0FE3-79D2-C8E8-983B-FC8E75CF5E63}"/>
              </a:ext>
            </a:extLst>
          </p:cNvPr>
          <p:cNvSpPr txBox="1"/>
          <p:nvPr/>
        </p:nvSpPr>
        <p:spPr>
          <a:xfrm>
            <a:off x="474289" y="1192309"/>
            <a:ext cx="58181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Leading muons: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Most energetic muon in the bundle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High energies above 10 TeV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Focus on muons carrying &gt; 40% of the entire bundle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0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B3C3F-1755-B9AD-5483-8C47C4CE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0392-0DA3-F18B-F86D-9013360DB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7F7AB9-E9C8-3B46-C876-82502E36DE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Machine Learning (CNN)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3DB1-8062-CCC3-4D09-8ECB006CE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9313D-D540-73BC-E3DD-0AA904FD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BCFE871-9869-6267-9E75-8EE05F1B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1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BCA52-83C6-B903-00E5-00E5E75AD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2EEC5-CFA5-7482-7C34-89155702E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D6B69-2146-C7C5-B285-28E092FA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0059-05F2-0717-DFD0-4FE7DFC35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2A091-2610-C4FD-CFEC-B25B9134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332F9E0E-DB57-2EE1-49C3-D435AAB1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278916-7456-DE3D-F4BC-206DDA187914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5C95F-4C9C-3538-8FF6-B2BDF10F2BC4}"/>
              </a:ext>
            </a:extLst>
          </p:cNvPr>
          <p:cNvSpPr txBox="1"/>
          <p:nvPr/>
        </p:nvSpPr>
        <p:spPr>
          <a:xfrm>
            <a:off x="6341690" y="4723309"/>
            <a:ext cx="57048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solidFill>
                  <a:srgbClr val="74B942"/>
                </a:solidFill>
              </a:rPr>
              <a:t>Input pulse</a:t>
            </a:r>
            <a:r>
              <a:rPr lang="de-DE" sz="1400" dirty="0">
                <a:solidFill>
                  <a:srgbClr val="74B942"/>
                </a:solidFill>
              </a:rPr>
              <a:t> </a:t>
            </a:r>
            <a:r>
              <a:rPr lang="de-DE" sz="1400" dirty="0" err="1">
                <a:solidFill>
                  <a:srgbClr val="74B942"/>
                </a:solidFill>
              </a:rPr>
              <a:t>cleaning</a:t>
            </a:r>
            <a:endParaRPr lang="en-DE" sz="1400" dirty="0">
              <a:solidFill>
                <a:srgbClr val="74B942"/>
              </a:solidFill>
            </a:endParaRP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6000 ns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de-DE" sz="1200" dirty="0"/>
              <a:t>Different </a:t>
            </a:r>
            <a:r>
              <a:rPr lang="de-DE" sz="1200" dirty="0" err="1"/>
              <a:t>simulations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robustness</a:t>
            </a:r>
            <a:endParaRPr lang="en-DE" sz="1200" dirty="0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F2ABF184-ADAE-5813-4AC0-F677448DC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sphere&#10;&#10;AI-generated content may be incorrect.">
            <a:extLst>
              <a:ext uri="{FF2B5EF4-FFF2-40B4-BE49-F238E27FC236}">
                <a16:creationId xmlns:a16="http://schemas.microsoft.com/office/drawing/2014/main" id="{98814861-27C7-641B-4851-407FB81C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0036" y="4438354"/>
            <a:ext cx="1265433" cy="1318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0194AB-FC12-9FFF-9BAC-E522BAD987D9}"/>
              </a:ext>
            </a:extLst>
          </p:cNvPr>
          <p:cNvSpPr txBox="1"/>
          <p:nvPr/>
        </p:nvSpPr>
        <p:spPr>
          <a:xfrm>
            <a:off x="10002439" y="5691322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189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A6AF-0DF8-29C0-4415-16B58A07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Convolutional Neural Network (CNN)</a:t>
            </a:r>
          </a:p>
        </p:txBody>
      </p:sp>
      <p:pic>
        <p:nvPicPr>
          <p:cNvPr id="7" name="Content Placeholder 6" descr="A diagram of layers of a layer&#10;&#10;Description automatically generated with medium confidence">
            <a:extLst>
              <a:ext uri="{FF2B5EF4-FFF2-40B4-BE49-F238E27FC236}">
                <a16:creationId xmlns:a16="http://schemas.microsoft.com/office/drawing/2014/main" id="{4EEEEB24-EFB3-EA9C-4CF0-E49587200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927" y="1108075"/>
            <a:ext cx="8919539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04D48-51CA-796D-3196-775784DE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48266E-ACD4-34E4-2D5F-33AC8D8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07AB5-3350-6BE8-CB57-54D47B1E2741}"/>
              </a:ext>
            </a:extLst>
          </p:cNvPr>
          <p:cNvSpPr txBox="1"/>
          <p:nvPr/>
        </p:nvSpPr>
        <p:spPr>
          <a:xfrm>
            <a:off x="9578082" y="6538912"/>
            <a:ext cx="808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rgbClr val="A5A5A5"/>
                </a:solidFill>
              </a:rPr>
              <a:t>2101.11589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5F46A5-3C6C-57EA-DA17-F203F8EEBD9C}"/>
              </a:ext>
            </a:extLst>
          </p:cNvPr>
          <p:cNvSpPr txBox="1"/>
          <p:nvPr/>
        </p:nvSpPr>
        <p:spPr>
          <a:xfrm>
            <a:off x="129533" y="2551837"/>
            <a:ext cx="3013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Machine learning approach:</a:t>
            </a:r>
            <a:br>
              <a:rPr lang="en-DE" dirty="0"/>
            </a:br>
            <a:endParaRPr lang="en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identifying spatial </a:t>
            </a:r>
            <a:br>
              <a:rPr lang="en-DE" dirty="0"/>
            </a:br>
            <a:r>
              <a:rPr lang="en-DE" dirty="0"/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better event reconstruction and classification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30C518E6-24FC-8DC4-5AF0-BEC96D3C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7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D6FD-E99C-38BE-FCB2-E85BD1664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7E7BB-26E0-D905-A736-19EAECB46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D2E9-EDC4-061B-0F44-596777B1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24891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9AA1E-0C58-524E-FC41-F4AD5663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DA25E-0A59-859A-CA11-872A98E5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8227061-3D5E-9E3D-EAC5-6D0B4AD2AFFB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D248B80-D2F9-DD5C-624D-83805E51A4FE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EFFAC06-9839-34AC-9111-FC5EE344320D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8181C2-522D-0D77-05E1-2807A4732B6C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A92953-88BF-2D1F-91A0-9B7566098123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0657CE-E108-E213-01DF-16742A0D76F5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BFDE2-FC61-3A14-8239-EC5388F6D79A}"/>
              </a:ext>
            </a:extLst>
          </p:cNvPr>
          <p:cNvSpPr txBox="1"/>
          <p:nvPr/>
        </p:nvSpPr>
        <p:spPr>
          <a:xfrm>
            <a:off x="8612267" y="2153197"/>
            <a:ext cx="3579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0: </a:t>
            </a:r>
            <a:r>
              <a:rPr lang="en-DE" sz="1400" dirty="0">
                <a:solidFill>
                  <a:srgbClr val="A5A5A5"/>
                </a:solidFill>
              </a:rPr>
              <a:t>Muon bundle energy at surface (fast pre-cut)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60D6D9-158F-8FB8-1D7E-6139F1B42178}"/>
              </a:ext>
            </a:extLst>
          </p:cNvPr>
          <p:cNvCxnSpPr/>
          <p:nvPr/>
        </p:nvCxnSpPr>
        <p:spPr>
          <a:xfrm flipH="1">
            <a:off x="5286378" y="2314576"/>
            <a:ext cx="3266107" cy="0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Logo Cosmic Interacting Matters">
            <a:extLst>
              <a:ext uri="{FF2B5EF4-FFF2-40B4-BE49-F238E27FC236}">
                <a16:creationId xmlns:a16="http://schemas.microsoft.com/office/drawing/2014/main" id="{F20DE0C9-0DD9-076D-8A0D-3C6A3ABB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5EC56-CFB7-1B8A-79EC-C77B5DC3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2F32-6122-162E-2571-DCC2218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F52BC-E9B3-77AD-007F-406CC0F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23722C2A-6853-3483-AB2C-550B7B9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386907-AC1C-C650-18BB-9D2DC990AA8F}"/>
              </a:ext>
            </a:extLst>
          </p:cNvPr>
          <p:cNvSpPr txBox="1"/>
          <p:nvPr/>
        </p:nvSpPr>
        <p:spPr>
          <a:xfrm>
            <a:off x="6202319" y="47461"/>
            <a:ext cx="377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5A5A5"/>
                </a:solidFill>
              </a:rPr>
              <a:t>performed on Level 3 (explained later)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1042F-B20A-D3F2-72F8-51DA3E7153A7}"/>
              </a:ext>
            </a:extLst>
          </p:cNvPr>
          <p:cNvSpPr txBox="1"/>
          <p:nvPr/>
        </p:nvSpPr>
        <p:spPr>
          <a:xfrm>
            <a:off x="4314390" y="6033184"/>
            <a:ext cx="356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Sufficient energy reconstructions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Tight 68 % intervals, with outliers</a:t>
            </a:r>
          </a:p>
        </p:txBody>
      </p:sp>
      <p:pic>
        <p:nvPicPr>
          <p:cNvPr id="7" name="Picture 6" descr="A graph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443372F1-5634-8E68-9128-85B1183AE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436"/>
            <a:ext cx="6096003" cy="4460659"/>
          </a:xfrm>
          <a:prstGeom prst="rect">
            <a:avLst/>
          </a:prstGeom>
        </p:spPr>
      </p:pic>
      <p:pic>
        <p:nvPicPr>
          <p:cNvPr id="13" name="Picture 12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F49CD8BC-5AD6-955B-AB3D-FB08B7038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8" y="1373435"/>
            <a:ext cx="6096002" cy="44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8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76335-41DA-8D43-131A-22AAD38F0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08C3-D058-2A50-1DCD-E4FD191BE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F75C76-5384-3874-72DE-9AE83A87D6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B7531-EE01-71C9-C922-B6A5E5657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D0DF6-661C-614D-025D-6BF1D2A2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E6C70449-052C-5BC5-8F82-F56C2BC84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0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725-4D91-7303-DE4B-8465E17E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3: Muon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3FF24-A698-570F-6E8C-51EF32F3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A7583-55CA-49DD-1C61-98AD72D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C26E01F-05B5-4304-4AAA-6A751E2B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1E808-5573-67D3-5717-AB84EBBED675}"/>
              </a:ext>
            </a:extLst>
          </p:cNvPr>
          <p:cNvSpPr txBox="1"/>
          <p:nvPr/>
        </p:nvSpPr>
        <p:spPr>
          <a:xfrm>
            <a:off x="2676313" y="5778224"/>
            <a:ext cx="683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Choose muon filter to select as many high-energy muons as possible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703FA8-E60A-9AFB-63A5-21EBBC23F750}"/>
              </a:ext>
            </a:extLst>
          </p:cNvPr>
          <p:cNvSpPr txBox="1"/>
          <p:nvPr/>
        </p:nvSpPr>
        <p:spPr>
          <a:xfrm>
            <a:off x="3404175" y="5284618"/>
            <a:ext cx="5206425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Muon filter: zenith-dependent charge and quality cut </a:t>
            </a:r>
          </a:p>
        </p:txBody>
      </p:sp>
      <p:pic>
        <p:nvPicPr>
          <p:cNvPr id="11" name="Picture 10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43ECDF1-F3DC-27DD-179B-A84DA5E4A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1107440"/>
            <a:ext cx="5727752" cy="4191197"/>
          </a:xfrm>
          <a:prstGeom prst="rect">
            <a:avLst/>
          </a:prstGeom>
        </p:spPr>
      </p:pic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27D8E54-7E38-69A3-D8AF-94F3314B3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232" y="1107440"/>
            <a:ext cx="5727752" cy="41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2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1120-9FD7-13A9-3C21-A73279B73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4: Energy Cut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1A183-6689-37A8-F103-8444F7538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BD248-BF1A-30C9-2EF2-15AA3C1A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B151-C0F2-4C5E-49D7-19D4AFD41F98}"/>
              </a:ext>
            </a:extLst>
          </p:cNvPr>
          <p:cNvSpPr txBox="1"/>
          <p:nvPr/>
        </p:nvSpPr>
        <p:spPr>
          <a:xfrm>
            <a:off x="3110616" y="5449980"/>
            <a:ext cx="689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/>
              <a:t>6 billion events expected</a:t>
            </a:r>
            <a:r>
              <a:rPr lang="de-DE" dirty="0"/>
              <a:t> in 10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</a:t>
            </a:r>
            <a:r>
              <a:rPr lang="en-DE"/>
              <a:t> computationally not feasible</a:t>
            </a:r>
            <a:endParaRPr lang="de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>
                <a:sym typeface="Wingdings" pitchFamily="2" charset="2"/>
              </a:rPr>
              <a:t>focus on high-energetic events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Remove low-energy muons: bundle energy at surface &gt; 500 TeV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8974B533-D9C1-109B-7F8F-E8E8CC9F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F18AED5-D1BE-DF3F-0D86-E9EB15D7A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9907"/>
            <a:ext cx="5833260" cy="4268401"/>
          </a:xfrm>
          <a:prstGeom prst="rect">
            <a:avLst/>
          </a:prstGeom>
        </p:spPr>
      </p:pic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16B16976-97B4-D71B-8501-38F82DC21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244" y="1019906"/>
            <a:ext cx="5833261" cy="4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5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5C1A-33EF-F451-9037-1BE209185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6315C-B89D-324D-CDE9-C67C56A29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79125-7D9C-3914-6847-BAD6C3EB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E50A7-6308-8DFA-D113-D3B8E48D8873}"/>
              </a:ext>
            </a:extLst>
          </p:cNvPr>
          <p:cNvSpPr txBox="1"/>
          <p:nvPr/>
        </p:nvSpPr>
        <p:spPr>
          <a:xfrm>
            <a:off x="6175811" y="809592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47ADD-B892-1800-2A3F-61A869629B4B}"/>
              </a:ext>
            </a:extLst>
          </p:cNvPr>
          <p:cNvSpPr txBox="1"/>
          <p:nvPr/>
        </p:nvSpPr>
        <p:spPr>
          <a:xfrm>
            <a:off x="6725512" y="163261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E60C5820-2959-5CD8-436B-39FD316A6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767E39-9311-E174-F0EF-BC1820FCE457}"/>
              </a:ext>
            </a:extLst>
          </p:cNvPr>
          <p:cNvSpPr txBox="1"/>
          <p:nvPr/>
        </p:nvSpPr>
        <p:spPr>
          <a:xfrm>
            <a:off x="4147457" y="5894614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directional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Cut: cos(zenith) &gt; 0.2</a:t>
            </a:r>
          </a:p>
        </p:txBody>
      </p:sp>
      <p:pic>
        <p:nvPicPr>
          <p:cNvPr id="12" name="Picture 1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270DEDDF-29AA-DE22-4798-3C8D89D80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441"/>
            <a:ext cx="5827250" cy="4348390"/>
          </a:xfrm>
          <a:prstGeom prst="rect">
            <a:avLst/>
          </a:prstGeom>
        </p:spPr>
      </p:pic>
      <p:pic>
        <p:nvPicPr>
          <p:cNvPr id="14" name="Picture 13" descr="A graph of a variety of data&#10;&#10;AI-generated content may be incorrect.">
            <a:extLst>
              <a:ext uri="{FF2B5EF4-FFF2-40B4-BE49-F238E27FC236}">
                <a16:creationId xmlns:a16="http://schemas.microsoft.com/office/drawing/2014/main" id="{B4D77008-473D-ADB2-2F3C-07154CC3D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811" y="1077797"/>
            <a:ext cx="5983086" cy="437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9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Content Placeholder 8" descr="A light in the sky&#10;&#10;Description automatically generated with medium confidence">
            <a:extLst>
              <a:ext uri="{FF2B5EF4-FFF2-40B4-BE49-F238E27FC236}">
                <a16:creationId xmlns:a16="http://schemas.microsoft.com/office/drawing/2014/main" id="{3D72C2B7-0062-04EA-CB9A-36F4924CF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9386" b="1562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7709-0AB4-B998-EE0B-8D42BAA8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1593"/>
            <a:ext cx="4009845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 err="1">
                <a:solidFill>
                  <a:srgbClr val="A5A5A5"/>
                </a:solidFill>
              </a:rPr>
              <a:t>wired.com</a:t>
            </a:r>
            <a:r>
              <a:rPr lang="en-US" sz="800" dirty="0">
                <a:solidFill>
                  <a:srgbClr val="A5A5A5"/>
                </a:solidFill>
              </a:rPr>
              <a:t>/story/</a:t>
            </a:r>
            <a:r>
              <a:rPr lang="en-US" sz="800" dirty="0" err="1">
                <a:solidFill>
                  <a:srgbClr val="A5A5A5"/>
                </a:solidFill>
              </a:rPr>
              <a:t>whats</a:t>
            </a:r>
            <a:r>
              <a:rPr lang="en-US" sz="800" dirty="0">
                <a:solidFill>
                  <a:srgbClr val="A5A5A5"/>
                </a:solidFill>
              </a:rPr>
              <a:t>-a-blazar-a-galactic-bakery-for-cosmic-rays/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DC51E7-AA6B-7150-0B43-0670B10C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D8304E6-5469-594D-85BC-E468E92D224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29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B06A8-BF0F-CDEE-CF70-1875E568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9667-E872-2D78-A615-025D56CE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5: Data/MC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8300-43AC-8424-7687-DB9132607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441F69-F2F3-7150-7AC1-BA634A5C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3E0F5E2-A10D-FDB1-3737-9938D1DEF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CE97FF-A121-CBB2-36E9-0E8E969AD6DF}"/>
              </a:ext>
            </a:extLst>
          </p:cNvPr>
          <p:cNvSpPr txBox="1"/>
          <p:nvPr/>
        </p:nvSpPr>
        <p:spPr>
          <a:xfrm>
            <a:off x="5573546" y="56564"/>
            <a:ext cx="40138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Remove outliers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Depth—dependent slope (no analysis relevance)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CR—model impact on energy reconstruction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23 quality cuts in total</a:t>
            </a:r>
          </a:p>
        </p:txBody>
      </p:sp>
      <p:pic>
        <p:nvPicPr>
          <p:cNvPr id="7" name="Picture 6" descr="A graph of a number of lines&#10;&#10;AI-generated content may be incorrect.">
            <a:extLst>
              <a:ext uri="{FF2B5EF4-FFF2-40B4-BE49-F238E27FC236}">
                <a16:creationId xmlns:a16="http://schemas.microsoft.com/office/drawing/2014/main" id="{200ED68D-A4AB-DBCF-EBC7-C916E58B9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2" y="973363"/>
            <a:ext cx="4021016" cy="2942319"/>
          </a:xfrm>
          <a:prstGeom prst="rect">
            <a:avLst/>
          </a:prstGeom>
        </p:spPr>
      </p:pic>
      <p:pic>
        <p:nvPicPr>
          <p:cNvPr id="9" name="Picture 8" descr="A diagram of a quality and entry position&#10;&#10;AI-generated content may be incorrect.">
            <a:extLst>
              <a:ext uri="{FF2B5EF4-FFF2-40B4-BE49-F238E27FC236}">
                <a16:creationId xmlns:a16="http://schemas.microsoft.com/office/drawing/2014/main" id="{233DB6E9-76BB-527F-32DC-AB879DA84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0" y="3915682"/>
            <a:ext cx="4021017" cy="2942319"/>
          </a:xfrm>
          <a:prstGeom prst="rect">
            <a:avLst/>
          </a:prstGeom>
        </p:spPr>
      </p:pic>
      <p:pic>
        <p:nvPicPr>
          <p:cNvPr id="18" name="Picture 17" descr="A diagram of a number of lines&#10;&#10;AI-generated content may be incorrect.">
            <a:extLst>
              <a:ext uri="{FF2B5EF4-FFF2-40B4-BE49-F238E27FC236}">
                <a16:creationId xmlns:a16="http://schemas.microsoft.com/office/drawing/2014/main" id="{E91A8DB4-205F-06A3-FA53-B0F919A53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282" y="1010671"/>
            <a:ext cx="4021017" cy="2942319"/>
          </a:xfrm>
          <a:prstGeom prst="rect">
            <a:avLst/>
          </a:prstGeom>
        </p:spPr>
      </p:pic>
      <p:pic>
        <p:nvPicPr>
          <p:cNvPr id="20" name="Picture 19" descr="A graph of a quality cut&#10;&#10;AI-generated content may be incorrect.">
            <a:extLst>
              <a:ext uri="{FF2B5EF4-FFF2-40B4-BE49-F238E27FC236}">
                <a16:creationId xmlns:a16="http://schemas.microsoft.com/office/drawing/2014/main" id="{2E6301CC-3939-50FB-1A0B-672A09EDB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385" y="1010672"/>
            <a:ext cx="4021015" cy="2942318"/>
          </a:xfrm>
          <a:prstGeom prst="rect">
            <a:avLst/>
          </a:prstGeom>
        </p:spPr>
      </p:pic>
      <p:pic>
        <p:nvPicPr>
          <p:cNvPr id="22" name="Picture 21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639DF40-4D5D-2686-1851-CC9C0271A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369" y="3882165"/>
            <a:ext cx="4021017" cy="2942319"/>
          </a:xfrm>
          <a:prstGeom prst="rect">
            <a:avLst/>
          </a:prstGeom>
        </p:spPr>
      </p:pic>
      <p:pic>
        <p:nvPicPr>
          <p:cNvPr id="26" name="Picture 25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A24739A6-D75E-F169-FE4E-FC4000EC5A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5469" y="3915682"/>
            <a:ext cx="4021017" cy="29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46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D46A-8CF6-A622-EA95-E9014F0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Level: </a:t>
            </a:r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D436B-CE6E-738B-144E-93B33B7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A9C71-0E0F-F09A-A542-731B0903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/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solidFill>
                <a:srgbClr val="74B94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Leading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Bundle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Energy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Entry</m:t>
                        </m:r>
                      </m:den>
                    </m:f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021D73D-4EA4-0E2B-D020-64A3253A71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85" y="126512"/>
                <a:ext cx="2989384" cy="65478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BD6510FE-CE7C-E2B3-DF18-09E992C78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5B6521-0C25-63B4-9FA2-5997F3127087}"/>
              </a:ext>
            </a:extLst>
          </p:cNvPr>
          <p:cNvSpPr txBox="1"/>
          <p:nvPr/>
        </p:nvSpPr>
        <p:spPr>
          <a:xfrm>
            <a:off x="1978083" y="1111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FF844-8EF7-CD12-5542-D0F32AC3ED9B}"/>
              </a:ext>
            </a:extLst>
          </p:cNvPr>
          <p:cNvSpPr txBox="1"/>
          <p:nvPr/>
        </p:nvSpPr>
        <p:spPr>
          <a:xfrm>
            <a:off x="8429047" y="1108529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Leadingness</a:t>
            </a:r>
            <a:r>
              <a:rPr lang="en-US" dirty="0"/>
              <a:t> &gt; 40 %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18DC9-895E-3458-EE4E-7114B10EAB13}"/>
              </a:ext>
            </a:extLst>
          </p:cNvPr>
          <p:cNvSpPr txBox="1"/>
          <p:nvPr/>
        </p:nvSpPr>
        <p:spPr>
          <a:xfrm>
            <a:off x="4496817" y="5941737"/>
            <a:ext cx="3932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 Data/MC by </a:t>
            </a:r>
            <a:r>
              <a:rPr lang="en-US" dirty="0" err="1"/>
              <a:t>leadingness</a:t>
            </a:r>
            <a:r>
              <a:rPr lang="en-US" dirty="0"/>
              <a:t> cut</a:t>
            </a:r>
          </a:p>
        </p:txBody>
      </p:sp>
      <p:pic>
        <p:nvPicPr>
          <p:cNvPr id="13" name="Picture 1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98FFB12-6D9B-CE37-A93C-23A3FDEB1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23" y="1406294"/>
            <a:ext cx="5855877" cy="4236588"/>
          </a:xfrm>
          <a:prstGeom prst="rect">
            <a:avLst/>
          </a:prstGeom>
        </p:spPr>
      </p:pic>
      <p:pic>
        <p:nvPicPr>
          <p:cNvPr id="15" name="Picture 14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323530C-146E-6503-41CB-3AF9D2468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7861"/>
            <a:ext cx="5855877" cy="42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79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F686B-6C7C-17F8-E3CD-7FE902A8F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78B9-8452-7E18-65B8-6D0C4EA1E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E829-8EB3-CEE8-3A6B-35D081197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8A3F7-D26E-F486-1D53-EB442969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46103452-FBBD-B777-29A1-ADD62D3C1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18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376A1-47C2-188D-7518-995BD3DA5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Unfolding in a nutshell </a:t>
            </a:r>
          </a:p>
        </p:txBody>
      </p:sp>
      <p:pic>
        <p:nvPicPr>
          <p:cNvPr id="7" name="Content Placeholder 6" descr="A diagram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C77007E1-8785-7F3A-156C-C5AE2469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480" y="2940149"/>
            <a:ext cx="4259163" cy="31360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79D1B-2469-00E8-25BE-11197AEB0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2EC3E9-9157-BD9D-15A3-57597777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/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µ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smtClean="0">
                              <a:solidFill>
                                <a:srgbClr val="74B94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de-DE" b="0" i="1" baseline="-25000" smtClean="0">
                                  <a:solidFill>
                                    <a:srgbClr val="74B942"/>
                                  </a:solidFill>
                                  <a:latin typeface="Cambria Math" panose="02040503050406030204" pitchFamily="18" charset="0"/>
                                </a:rPr>
                                <m:t>µ</m:t>
                              </m:r>
                            </m:e>
                          </m:d>
                          <m:r>
                            <a:rPr lang="de-DE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e-DE" b="0" i="1" baseline="-25000" smtClean="0">
                              <a:latin typeface="Cambria Math" panose="02040503050406030204" pitchFamily="18" charset="0"/>
                            </a:rPr>
                            <m:t>µ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de-DE" b="0" i="1" baseline="-250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E19DA1-8437-AAF9-F142-545F11A36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9" y="1465916"/>
                <a:ext cx="3846887" cy="834331"/>
              </a:xfrm>
              <a:prstGeom prst="rect">
                <a:avLst/>
              </a:prstGeom>
              <a:blipFill>
                <a:blip r:embed="rId3"/>
                <a:stretch>
                  <a:fillRect l="-987" t="-122727" b="-19242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/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1. Discretized form:	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acc>
                      <m:accPr>
                        <m:chr m:val="⃗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acc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47A7CBF-DCCD-E1FC-1555-0B3C193F4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663" y="926426"/>
                <a:ext cx="3921458" cy="318613"/>
              </a:xfrm>
              <a:prstGeom prst="rect">
                <a:avLst/>
              </a:prstGeom>
              <a:blipFill>
                <a:blip r:embed="rId4"/>
                <a:stretch>
                  <a:fillRect l="-3548" t="-30769" r="-968" b="-4230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/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DE" dirty="0"/>
                  <a:t>     2. Maximum likelihod method: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24014A-5E7C-167E-1BC1-49C31F20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767" y="2186588"/>
                <a:ext cx="3210026" cy="1371337"/>
              </a:xfrm>
              <a:prstGeom prst="rect">
                <a:avLst/>
              </a:prstGeom>
              <a:blipFill>
                <a:blip r:embed="rId5"/>
                <a:stretch>
                  <a:fillRect t="-24771" r="-1186" b="-9541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/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2DC707-7D5A-AE89-A603-29AF55350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9396"/>
                <a:ext cx="2859181" cy="909673"/>
              </a:xfrm>
              <a:prstGeom prst="rect">
                <a:avLst/>
              </a:prstGeom>
              <a:blipFill>
                <a:blip r:embed="rId6"/>
                <a:stretch>
                  <a:fillRect l="-17699" t="-90411" b="-1383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/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DE" dirty="0"/>
                  <a:t> 3. Thikonov regularization:</a:t>
                </a:r>
              </a:p>
              <a:p>
                <a:endParaRPr lang="en-DE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acc>
                                <m:accPr>
                                  <m:chr m:val="⃗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𝐶</m:t>
                      </m:r>
                      <m:acc>
                        <m:accPr>
                          <m:chr m:val="⃗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AF1A5D-FBFB-7AFB-D03A-C6278947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802" y="2195051"/>
                <a:ext cx="2987228" cy="1349600"/>
              </a:xfrm>
              <a:prstGeom prst="rect">
                <a:avLst/>
              </a:prstGeom>
              <a:blipFill>
                <a:blip r:embed="rId7"/>
                <a:stretch>
                  <a:fillRect l="-2966" t="-4673" r="-12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/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solidFill>
                <a:srgbClr val="A5A5A5">
                  <a:alpha val="21961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de-DE" b="0" dirty="0">
                    <a:ea typeface="Cambria Math" panose="02040503050406030204" pitchFamily="18" charset="0"/>
                  </a:rPr>
                  <a:t>4. </a:t>
                </a:r>
                <a:r>
                  <a:rPr lang="de-DE" dirty="0" err="1">
                    <a:ea typeface="Cambria Math" panose="02040503050406030204" pitchFamily="18" charset="0"/>
                  </a:rPr>
                  <a:t>M</a:t>
                </a:r>
                <a:r>
                  <a:rPr lang="de-DE" b="0" dirty="0" err="1">
                    <a:ea typeface="Cambria Math" panose="02040503050406030204" pitchFamily="18" charset="0"/>
                  </a:rPr>
                  <a:t>aximize</a:t>
                </a:r>
                <a:r>
                  <a:rPr lang="de-DE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e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</m:d>
                  </m:oMath>
                </a14:m>
                <a:r>
                  <a:rPr lang="en-DE" dirty="0"/>
                  <a:t> </a:t>
                </a:r>
              </a:p>
              <a:p>
                <a:pPr algn="ctr"/>
                <a:r>
                  <a:rPr lang="en-DE" dirty="0"/>
                  <a:t>with respect 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DE" dirty="0"/>
                  <a:t> using </a:t>
                </a:r>
              </a:p>
              <a:p>
                <a:pPr algn="ctr"/>
                <a:r>
                  <a:rPr lang="en-DE" dirty="0"/>
                  <a:t>Markov Chain Monte Carlo (MCMC)</a:t>
                </a:r>
              </a:p>
              <a:p>
                <a:pPr algn="ctr"/>
                <a:r>
                  <a:rPr lang="en-DE" dirty="0"/>
                  <a:t>or Minuit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BC09D3-6768-322C-4499-A989E3A03D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325" y="5404753"/>
                <a:ext cx="3351302" cy="1213474"/>
              </a:xfrm>
              <a:prstGeom prst="rect">
                <a:avLst/>
              </a:prstGeom>
              <a:blipFill>
                <a:blip r:embed="rId8"/>
                <a:stretch>
                  <a:fillRect l="-3774" t="-7216" r="-3774" b="-1030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350C509-1739-2A0E-3D9D-995BED7E3314}"/>
              </a:ext>
            </a:extLst>
          </p:cNvPr>
          <p:cNvSpPr txBox="1"/>
          <p:nvPr/>
        </p:nvSpPr>
        <p:spPr>
          <a:xfrm>
            <a:off x="106083" y="1158672"/>
            <a:ext cx="1188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030A0"/>
                </a:solidFill>
              </a:rPr>
              <a:t>measured proxy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5C6CD4-32F4-41AB-AD76-7901661029E4}"/>
              </a:ext>
            </a:extLst>
          </p:cNvPr>
          <p:cNvSpPr txBox="1"/>
          <p:nvPr/>
        </p:nvSpPr>
        <p:spPr>
          <a:xfrm>
            <a:off x="1549010" y="1054828"/>
            <a:ext cx="1321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0070C0"/>
                </a:solidFill>
              </a:rPr>
              <a:t>detector response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8BB706-2023-0F58-8067-420CDA3A9502}"/>
              </a:ext>
            </a:extLst>
          </p:cNvPr>
          <p:cNvSpPr txBox="1"/>
          <p:nvPr/>
        </p:nvSpPr>
        <p:spPr>
          <a:xfrm>
            <a:off x="2037990" y="2483899"/>
            <a:ext cx="1665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true energy distribution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71B978-FC58-12C3-7490-F2AE035CEF70}"/>
              </a:ext>
            </a:extLst>
          </p:cNvPr>
          <p:cNvSpPr txBox="1"/>
          <p:nvPr/>
        </p:nvSpPr>
        <p:spPr>
          <a:xfrm>
            <a:off x="3357314" y="1137685"/>
            <a:ext cx="919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background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36493B-F0CD-E3D2-D2A9-246954B184CF}"/>
              </a:ext>
            </a:extLst>
          </p:cNvPr>
          <p:cNvCxnSpPr>
            <a:cxnSpLocks/>
            <a:stCxn id="17" idx="2"/>
            <a:endCxn id="8" idx="1"/>
          </p:cNvCxnSpPr>
          <p:nvPr/>
        </p:nvCxnSpPr>
        <p:spPr>
          <a:xfrm>
            <a:off x="700381" y="1435671"/>
            <a:ext cx="41488" cy="44741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BF9E66-12DB-5151-39E7-50043B68236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2209800" y="1331827"/>
            <a:ext cx="0" cy="344149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5AF1F3-8D91-D7F2-44DC-F702785FAD8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17088" y="1414684"/>
            <a:ext cx="232630" cy="309437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0C9FBA7-9F8E-7137-EDCF-37C52F5D000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2870589" y="2164507"/>
            <a:ext cx="1" cy="3193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789BC7F-D04B-423C-9221-561EB3BE6D9A}"/>
              </a:ext>
            </a:extLst>
          </p:cNvPr>
          <p:cNvSpPr txBox="1"/>
          <p:nvPr/>
        </p:nvSpPr>
        <p:spPr>
          <a:xfrm>
            <a:off x="2209800" y="600923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000" dirty="0">
                <a:solidFill>
                  <a:schemeClr val="accent3"/>
                </a:solidFill>
              </a:rPr>
              <a:t>Credit: T. Hoinka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04131A61-362B-CBF8-3D7E-26483438941C}"/>
              </a:ext>
            </a:extLst>
          </p:cNvPr>
          <p:cNvSpPr/>
          <p:nvPr/>
        </p:nvSpPr>
        <p:spPr>
          <a:xfrm rot="16200000">
            <a:off x="8658544" y="306508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52" name="Right Brace 51">
            <a:extLst>
              <a:ext uri="{FF2B5EF4-FFF2-40B4-BE49-F238E27FC236}">
                <a16:creationId xmlns:a16="http://schemas.microsoft.com/office/drawing/2014/main" id="{5248A7C4-9015-778C-A339-8FFD39AD9A63}"/>
              </a:ext>
            </a:extLst>
          </p:cNvPr>
          <p:cNvSpPr/>
          <p:nvPr/>
        </p:nvSpPr>
        <p:spPr>
          <a:xfrm rot="16200000">
            <a:off x="9874027" y="291952"/>
            <a:ext cx="216347" cy="87389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16BCD07-3EEF-2C1B-7D52-4AEB9035C68D}"/>
              </a:ext>
            </a:extLst>
          </p:cNvPr>
          <p:cNvSpPr txBox="1"/>
          <p:nvPr/>
        </p:nvSpPr>
        <p:spPr>
          <a:xfrm>
            <a:off x="8460383" y="356873"/>
            <a:ext cx="612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folding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6F2878-F66D-E51F-2113-E576331198E3}"/>
              </a:ext>
            </a:extLst>
          </p:cNvPr>
          <p:cNvSpPr txBox="1"/>
          <p:nvPr/>
        </p:nvSpPr>
        <p:spPr>
          <a:xfrm>
            <a:off x="9545254" y="349102"/>
            <a:ext cx="772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unfolding</a:t>
            </a:r>
          </a:p>
        </p:txBody>
      </p: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33ACC1D1-8F72-D74D-BE75-1C30F0A1676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588756" y="1107440"/>
            <a:ext cx="1861740" cy="7756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black text on a black background&#10;&#10;Description automatically generated">
            <a:extLst>
              <a:ext uri="{FF2B5EF4-FFF2-40B4-BE49-F238E27FC236}">
                <a16:creationId xmlns:a16="http://schemas.microsoft.com/office/drawing/2014/main" id="{73C2690B-8ACA-46B5-29CC-0A90E1BBC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5749" y="5527384"/>
            <a:ext cx="813220" cy="333420"/>
          </a:xfrm>
          <a:prstGeom prst="rect">
            <a:avLst/>
          </a:prstGeom>
        </p:spPr>
      </p:pic>
      <p:pic>
        <p:nvPicPr>
          <p:cNvPr id="62" name="Picture 61" descr="A black cat in a circle&#10;&#10;Description automatically generated">
            <a:extLst>
              <a:ext uri="{FF2B5EF4-FFF2-40B4-BE49-F238E27FC236}">
                <a16:creationId xmlns:a16="http://schemas.microsoft.com/office/drawing/2014/main" id="{9E426ACD-1703-15B1-1082-E4816C2888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24798" y="5072262"/>
            <a:ext cx="455122" cy="45512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227FCC8-3EBD-5462-EE01-DE9228BB50A3}"/>
              </a:ext>
            </a:extLst>
          </p:cNvPr>
          <p:cNvSpPr txBox="1"/>
          <p:nvPr/>
        </p:nvSpPr>
        <p:spPr>
          <a:xfrm>
            <a:off x="10658969" y="5196100"/>
            <a:ext cx="1165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funfolding</a:t>
            </a:r>
            <a:endParaRPr lang="en-DE" b="1" dirty="0"/>
          </a:p>
          <a:p>
            <a:r>
              <a:rPr lang="en-DE" sz="1000" dirty="0">
                <a:solidFill>
                  <a:schemeClr val="accent3"/>
                </a:solidFill>
              </a:rPr>
              <a:t>by M. Börner</a:t>
            </a:r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C38A6E02-8580-7FD8-ED04-1FE63810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76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0701-9ADB-D130-5CB4-328E030A7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677F3-CEF0-7A8E-64FC-2DAE53912C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DB4D5-B7FD-B1B3-2FA6-9D49BED9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13975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Effective area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Systematics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Proxy that correlates with target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Regularization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dirty="0"/>
              <a:t>Unfolding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FF8AF-C088-4676-2E88-71BA565B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C6EEE-E91F-2B9A-6792-90B1D3CC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B379499-43F0-A3A1-4B4C-1B7ABA27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9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6EA3-6566-9425-62B4-5F69F007A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Rate to Flux </a:t>
            </a:r>
            <a:r>
              <a:rPr lang="en-US" dirty="0">
                <a:sym typeface="Wingdings" pitchFamily="2" charset="2"/>
              </a:rPr>
              <a:t> Effective 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CB3B6-86F7-FFE1-A836-80D729D5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Unfolding estimates an event rate</a:t>
            </a:r>
          </a:p>
          <a:p>
            <a:r>
              <a:rPr lang="en-US" dirty="0"/>
              <a:t>Transfer event rate to flux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solid angle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effective area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98CA9-5785-9081-A556-081E12776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66C2D-67C1-3CBD-DA11-77990B5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02F03196-B7BF-DBD4-A8EA-8523CDDEE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A9396EF5-7D04-DA57-6607-C6F5EAF8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170" y="4704656"/>
            <a:ext cx="2231489" cy="9247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2D1FE-881C-4832-9E29-C00AF8530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170" y="3611492"/>
            <a:ext cx="4091214" cy="438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10B178-410A-46CA-4474-F2821DDDF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869" y="1981250"/>
            <a:ext cx="3923062" cy="975787"/>
          </a:xfrm>
          <a:prstGeom prst="rect">
            <a:avLst/>
          </a:prstGeom>
        </p:spPr>
      </p:pic>
      <p:pic>
        <p:nvPicPr>
          <p:cNvPr id="14" name="Picture 13" descr="A drawing of a cylinder&#10;&#10;AI-generated content may be incorrect.">
            <a:extLst>
              <a:ext uri="{FF2B5EF4-FFF2-40B4-BE49-F238E27FC236}">
                <a16:creationId xmlns:a16="http://schemas.microsoft.com/office/drawing/2014/main" id="{40F245B0-26D8-769F-BCF0-970415F81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2384" y="1505352"/>
            <a:ext cx="6509616" cy="36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55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749A5DF-11CA-58B8-AFF3-433489A5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7" y="644526"/>
            <a:ext cx="3869952" cy="2831779"/>
          </a:xfrm>
          <a:prstGeom prst="rect">
            <a:avLst/>
          </a:prstGeom>
        </p:spPr>
      </p:pic>
      <p:pic>
        <p:nvPicPr>
          <p:cNvPr id="18" name="Picture 17" descr="A graph of a graph showing a number of different levels&#10;&#10;AI-generated content may be incorrect.">
            <a:extLst>
              <a:ext uri="{FF2B5EF4-FFF2-40B4-BE49-F238E27FC236}">
                <a16:creationId xmlns:a16="http://schemas.microsoft.com/office/drawing/2014/main" id="{4055A126-1C79-D490-19BB-7940100CA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423" y="644525"/>
            <a:ext cx="3869951" cy="2831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FC31CC-B425-D731-F670-8636A9E93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27" y="3381500"/>
            <a:ext cx="3869952" cy="2831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6563B-A0A2-6C4C-DD42-A8620B8F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604" y="185646"/>
            <a:ext cx="11508010" cy="742315"/>
          </a:xfrm>
        </p:spPr>
        <p:txBody>
          <a:bodyPr>
            <a:normAutofit/>
          </a:bodyPr>
          <a:lstStyle/>
          <a:p>
            <a:r>
              <a:rPr lang="en-US" sz="2400" dirty="0"/>
              <a:t>Ice &amp; Detector Systematics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35BB60-85EA-C181-7470-93F81E2C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194630" y="644525"/>
            <a:ext cx="3869952" cy="28317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55E2-0726-5880-B848-445F3B1CD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C5302-EDE3-9DBD-076B-A5881E321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ECAA0D68-F144-93B7-6929-EDDEDCC1B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2BE03-F989-CBBF-921A-FC9D678AE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4629" y="3381499"/>
            <a:ext cx="3869953" cy="28317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3BA803-9E97-EB48-3822-F2C2254D8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4420" y="3381500"/>
            <a:ext cx="3869953" cy="283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/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de-DE" b="0" dirty="0" err="1"/>
                  <a:t>σ</a:t>
                </a:r>
                <a:r>
                  <a:rPr lang="de-DE" b="0" baseline="-25000" dirty="0" err="1"/>
                  <a:t>sys,i</a:t>
                </a:r>
                <a:r>
                  <a:rPr lang="de-DE" b="0" baseline="-25000" dirty="0"/>
                  <a:t> </a:t>
                </a:r>
                <a:r>
                  <a:rPr lang="de-DE" b="0" dirty="0"/>
                  <a:t>= </a:t>
                </a:r>
                <a:r>
                  <a:rPr lang="de-DE" b="0" dirty="0" err="1"/>
                  <a:t>max</a:t>
                </a:r>
                <a:r>
                  <a:rPr lang="de-DE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low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high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 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m:rPr>
                        <m:sty m:val="p"/>
                      </m:rPr>
                      <a:rPr lang="de-DE" b="0" i="0" baseline="-25000" smtClean="0">
                        <a:latin typeface="Cambria Math" panose="02040503050406030204" pitchFamily="18" charset="0"/>
                      </a:rPr>
                      <m:t>base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541480-5BF5-D9A5-792C-AD261E57E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995" y="132526"/>
                <a:ext cx="4177873" cy="395493"/>
              </a:xfrm>
              <a:prstGeom prst="rect">
                <a:avLst/>
              </a:prstGeom>
              <a:blipFill>
                <a:blip r:embed="rId10"/>
                <a:stretch>
                  <a:fillRect l="-1212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AE4A7D4-0E7F-3033-B461-4301D4F4D0F8}"/>
              </a:ext>
            </a:extLst>
          </p:cNvPr>
          <p:cNvSpPr txBox="1"/>
          <p:nvPr/>
        </p:nvSpPr>
        <p:spPr>
          <a:xfrm>
            <a:off x="3248321" y="6323365"/>
            <a:ext cx="25628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Baseline: entire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Subset: above/below center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/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solidFill>
                <a:srgbClr val="74B842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1300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de-DE" sz="13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DE" sz="1300" b="0" i="0" smtClean="0">
                                  <a:latin typeface="Cambria Math" panose="02040503050406030204" pitchFamily="18" charset="0"/>
                                </a:rPr>
                                <m:t>stat</m:t>
                              </m:r>
                            </m:sub>
                            <m:sup>
                              <m: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sz="1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de-DE" sz="1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de-DE" sz="13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13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scat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abs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DOME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holeice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0, </m:t>
                      </m:r>
                      <m:r>
                        <m:rPr>
                          <m:sty m:val="p"/>
                        </m:rPr>
                        <a:rPr lang="de-DE" sz="13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13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3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9246A1-F36B-D0B9-774A-C4C133295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870" y="6174608"/>
                <a:ext cx="4141005" cy="683392"/>
              </a:xfrm>
              <a:prstGeom prst="rect">
                <a:avLst/>
              </a:prstGeom>
              <a:blipFill>
                <a:blip r:embed="rId11"/>
                <a:stretch>
                  <a:fillRect t="-88889" b="-1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936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B3BD-B998-1807-E42C-76EB131F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and Data—MC: Leading Muons</a:t>
            </a:r>
          </a:p>
        </p:txBody>
      </p:sp>
      <p:pic>
        <p:nvPicPr>
          <p:cNvPr id="7" name="Content Placeholder 6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807B6D45-496A-EEA4-37E5-83D351C97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993"/>
            <a:ext cx="6224050" cy="45543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9A8E5-CCB1-BC66-199B-0EDC5EE0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BBD0E-CA22-9974-30DE-45577CAAE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C476B992-6FA0-1FF7-C643-A27D7E634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01D72-47D7-23D4-49B1-320010521D00}"/>
              </a:ext>
            </a:extLst>
          </p:cNvPr>
          <p:cNvSpPr txBox="1"/>
          <p:nvPr/>
        </p:nvSpPr>
        <p:spPr>
          <a:xfrm>
            <a:off x="735980" y="1260090"/>
            <a:ext cx="553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leading muon energy </a:t>
            </a:r>
            <a:r>
              <a:rPr lang="en-US" dirty="0">
                <a:sym typeface="Wingdings" pitchFamily="2" charset="2"/>
              </a:rPr>
              <a:t> proxy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C5ACD1-7604-7983-46CF-2E8817EB74BE}"/>
              </a:ext>
            </a:extLst>
          </p:cNvPr>
          <p:cNvSpPr txBox="1"/>
          <p:nvPr/>
        </p:nvSpPr>
        <p:spPr>
          <a:xfrm>
            <a:off x="7279209" y="1260090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12%</a:t>
            </a:r>
            <a:endParaRPr lang="en-US" dirty="0"/>
          </a:p>
        </p:txBody>
      </p:sp>
      <p:pic>
        <p:nvPicPr>
          <p:cNvPr id="11" name="Picture 10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42336D91-918D-78C9-7678-07008D68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60" y="1989497"/>
            <a:ext cx="5916940" cy="42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0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4C72-3B8D-6D31-FC0C-A3FCD27D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Leading Muons</a:t>
            </a:r>
          </a:p>
        </p:txBody>
      </p:sp>
      <p:pic>
        <p:nvPicPr>
          <p:cNvPr id="7" name="Content Placeholder 6" descr="A graph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AEE44106-7C34-88F5-A1B7-B8F5CBB1D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0"/>
            <a:ext cx="6026727" cy="46037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478D6-C969-7FE1-50A3-4A2336018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045A9-032A-88E1-8997-92A8296F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67EC915F-0F7E-3B91-3B30-18E4E287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6" descr="A graph of a graph of a number of different numbers&#10;&#10;AI-generated content may be incorrect.">
            <a:extLst>
              <a:ext uri="{FF2B5EF4-FFF2-40B4-BE49-F238E27FC236}">
                <a16:creationId xmlns:a16="http://schemas.microsoft.com/office/drawing/2014/main" id="{CD33A877-B5B3-D8A9-03BF-B6B1A4774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216" y="1940486"/>
            <a:ext cx="6034784" cy="441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C0EA-093F-59AB-4A51-EEC0FAEE3360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84632-16A3-8CB3-93B2-F5B5241B9A89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2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DFB78-D5C3-EE00-EDBF-F6BEB3FC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Regularization</a:t>
            </a:r>
          </a:p>
        </p:txBody>
      </p:sp>
      <p:pic>
        <p:nvPicPr>
          <p:cNvPr id="9" name="Content Placeholder 8" descr="A graph of a graph&#10;&#10;AI-generated content may be incorrect.">
            <a:extLst>
              <a:ext uri="{FF2B5EF4-FFF2-40B4-BE49-F238E27FC236}">
                <a16:creationId xmlns:a16="http://schemas.microsoft.com/office/drawing/2014/main" id="{B0F22B80-0B22-C4D6-BFA6-A58E5F84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8694" y="633064"/>
            <a:ext cx="6727796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FA712-E881-17D0-4324-F4A5C41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7A3F0-6047-4DBB-7ACC-DAD0BF0F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1B11F12-3A0B-BF86-7C8C-DBA99307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724011-B99A-519F-A390-B566113157E6}"/>
              </a:ext>
            </a:extLst>
          </p:cNvPr>
          <p:cNvGrpSpPr/>
          <p:nvPr/>
        </p:nvGrpSpPr>
        <p:grpSpPr>
          <a:xfrm>
            <a:off x="3290992" y="2252339"/>
            <a:ext cx="1404615" cy="958933"/>
            <a:chOff x="2042556" y="2458192"/>
            <a:chExt cx="1404615" cy="958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/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4D3F434-13DB-60BD-7D51-E6268A6CC1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42556" y="2458192"/>
                  <a:ext cx="1404615" cy="837602"/>
                </a:xfrm>
                <a:prstGeom prst="rect">
                  <a:avLst/>
                </a:prstGeom>
                <a:blipFill>
                  <a:blip r:embed="rId4"/>
                  <a:stretch>
                    <a:fillRect l="-26126" t="-125373" r="-12613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/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35F5F0A-CAB2-F314-8F4E-86A55FAE59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0583" y="3047793"/>
                  <a:ext cx="70731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0D22CD-5616-B5AE-6195-45DD4FCE2118}"/>
              </a:ext>
            </a:extLst>
          </p:cNvPr>
          <p:cNvSpPr txBox="1"/>
          <p:nvPr/>
        </p:nvSpPr>
        <p:spPr>
          <a:xfrm>
            <a:off x="236574" y="1098868"/>
            <a:ext cx="44269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regularization 𝜏 with minimal </a:t>
            </a:r>
            <a:br>
              <a:rPr lang="en-US" dirty="0"/>
            </a:br>
            <a:r>
              <a:rPr lang="en-US" dirty="0"/>
              <a:t>bin-to-bin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LLH minimization (unfolding) provides full </a:t>
            </a:r>
            <a:br>
              <a:rPr lang="en-US" dirty="0"/>
            </a:br>
            <a:r>
              <a:rPr lang="en-US" dirty="0"/>
              <a:t>covariance matrix </a:t>
            </a:r>
            <a:r>
              <a:rPr lang="en-US" i="1" dirty="0"/>
              <a:t>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Minimize global correlation</a:t>
            </a: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6" name="Picture 15" descr="A graph of a graph of a number of data&#10;&#10;AI-generated content may be incorrect.">
            <a:extLst>
              <a:ext uri="{FF2B5EF4-FFF2-40B4-BE49-F238E27FC236}">
                <a16:creationId xmlns:a16="http://schemas.microsoft.com/office/drawing/2014/main" id="{145E86D8-1522-80B9-1E5B-9FF1821A2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961" y="3089941"/>
            <a:ext cx="4917733" cy="359847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9AB8F1-D512-92EA-0B33-A773EC9987E9}"/>
              </a:ext>
            </a:extLst>
          </p:cNvPr>
          <p:cNvCxnSpPr/>
          <p:nvPr/>
        </p:nvCxnSpPr>
        <p:spPr>
          <a:xfrm flipH="1">
            <a:off x="5318694" y="5965003"/>
            <a:ext cx="1272111" cy="0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88DCFA2-0869-AAA7-943E-1A50E97F958F}"/>
              </a:ext>
            </a:extLst>
          </p:cNvPr>
          <p:cNvSpPr txBox="1"/>
          <p:nvPr/>
        </p:nvSpPr>
        <p:spPr>
          <a:xfrm>
            <a:off x="6607164" y="5780337"/>
            <a:ext cx="36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Unfold MC truth </a:t>
            </a:r>
            <a:r>
              <a:rPr lang="en-US" dirty="0">
                <a:sym typeface="Wingdings" pitchFamily="2" charset="2"/>
              </a:rPr>
              <a:t> ratio should be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13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8958-2188-B67B-3D1C-61013C9C9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Astroparticle physics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600D99-7D5B-DF1E-81FE-635F21EF1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E40062-3F0E-6658-A70F-F5A3B603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F621D2D9-637C-135B-1DFD-FA76D5559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Content Placeholder 6" descr="A diagram of a solar system&#10;&#10;Description automatically generated">
            <a:extLst>
              <a:ext uri="{FF2B5EF4-FFF2-40B4-BE49-F238E27FC236}">
                <a16:creationId xmlns:a16="http://schemas.microsoft.com/office/drawing/2014/main" id="{24B6CFDA-9F59-0583-A7CE-981F0CFC6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3071" b="6582"/>
          <a:stretch/>
        </p:blipFill>
        <p:spPr>
          <a:xfrm>
            <a:off x="2000458" y="915219"/>
            <a:ext cx="8191084" cy="5448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CB2C2C-EACE-8918-D8FC-49AA6B3B9552}"/>
              </a:ext>
            </a:extLst>
          </p:cNvPr>
          <p:cNvSpPr txBox="1"/>
          <p:nvPr/>
        </p:nvSpPr>
        <p:spPr>
          <a:xfrm>
            <a:off x="9069949" y="6595588"/>
            <a:ext cx="16744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S</a:t>
            </a:r>
            <a:r>
              <a:rPr lang="en-DE" sz="800" dirty="0">
                <a:solidFill>
                  <a:schemeClr val="accent3"/>
                </a:solidFill>
              </a:rPr>
              <a:t>ource: gallery.icecube.wisc.edu</a:t>
            </a:r>
          </a:p>
        </p:txBody>
      </p:sp>
      <p:sp>
        <p:nvSpPr>
          <p:cNvPr id="25" name="Rechteck 3">
            <a:extLst>
              <a:ext uri="{FF2B5EF4-FFF2-40B4-BE49-F238E27FC236}">
                <a16:creationId xmlns:a16="http://schemas.microsoft.com/office/drawing/2014/main" id="{0F07245A-FEF0-9884-4E1F-B92748AFDE73}"/>
              </a:ext>
            </a:extLst>
          </p:cNvPr>
          <p:cNvSpPr/>
          <p:nvPr/>
        </p:nvSpPr>
        <p:spPr>
          <a:xfrm>
            <a:off x="8457421" y="4050411"/>
            <a:ext cx="400502" cy="451412"/>
          </a:xfrm>
          <a:prstGeom prst="rect">
            <a:avLst/>
          </a:prstGeom>
          <a:noFill/>
          <a:ln w="25400">
            <a:solidFill>
              <a:srgbClr val="84B8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Gerader Verbinder 5">
            <a:extLst>
              <a:ext uri="{FF2B5EF4-FFF2-40B4-BE49-F238E27FC236}">
                <a16:creationId xmlns:a16="http://schemas.microsoft.com/office/drawing/2014/main" id="{334E943D-B03D-F208-E752-1890DEA11F77}"/>
              </a:ext>
            </a:extLst>
          </p:cNvPr>
          <p:cNvCxnSpPr>
            <a:cxnSpLocks/>
          </p:cNvCxnSpPr>
          <p:nvPr/>
        </p:nvCxnSpPr>
        <p:spPr>
          <a:xfrm>
            <a:off x="8844442" y="4050411"/>
            <a:ext cx="928885" cy="3497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9">
            <a:extLst>
              <a:ext uri="{FF2B5EF4-FFF2-40B4-BE49-F238E27FC236}">
                <a16:creationId xmlns:a16="http://schemas.microsoft.com/office/drawing/2014/main" id="{821FE4F6-64E7-1F0E-C56A-344470E4CCFE}"/>
              </a:ext>
            </a:extLst>
          </p:cNvPr>
          <p:cNvCxnSpPr>
            <a:cxnSpLocks/>
          </p:cNvCxnSpPr>
          <p:nvPr/>
        </p:nvCxnSpPr>
        <p:spPr>
          <a:xfrm>
            <a:off x="8857923" y="4501823"/>
            <a:ext cx="888441" cy="130617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pieren 12">
            <a:extLst>
              <a:ext uri="{FF2B5EF4-FFF2-40B4-BE49-F238E27FC236}">
                <a16:creationId xmlns:a16="http://schemas.microsoft.com/office/drawing/2014/main" id="{2D173F93-4AC8-B726-2919-FC27C117C3FA}"/>
              </a:ext>
            </a:extLst>
          </p:cNvPr>
          <p:cNvGrpSpPr/>
          <p:nvPr/>
        </p:nvGrpSpPr>
        <p:grpSpPr>
          <a:xfrm>
            <a:off x="9712807" y="4400160"/>
            <a:ext cx="1707298" cy="1438615"/>
            <a:chOff x="7366791" y="3831595"/>
            <a:chExt cx="1707296" cy="1438615"/>
          </a:xfrm>
        </p:grpSpPr>
        <p:pic>
          <p:nvPicPr>
            <p:cNvPr id="29" name="Grafik 7" descr="Ein Bild, das Natur, draußen, Nachthimmel enthält.&#10;&#10;Automatisch generierte Beschreibung">
              <a:extLst>
                <a:ext uri="{FF2B5EF4-FFF2-40B4-BE49-F238E27FC236}">
                  <a16:creationId xmlns:a16="http://schemas.microsoft.com/office/drawing/2014/main" id="{9D5D0D77-B7CF-2873-BA21-D56CE5BE3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9" r="749"/>
            <a:stretch/>
          </p:blipFill>
          <p:spPr>
            <a:xfrm>
              <a:off x="7427310" y="3831595"/>
              <a:ext cx="1646777" cy="1407842"/>
            </a:xfrm>
            <a:prstGeom prst="rect">
              <a:avLst/>
            </a:prstGeom>
            <a:ln w="22225">
              <a:solidFill>
                <a:schemeClr val="accent1"/>
              </a:solidFill>
            </a:ln>
          </p:spPr>
        </p:pic>
        <p:sp>
          <p:nvSpPr>
            <p:cNvPr id="30" name="Textfeld 11">
              <a:extLst>
                <a:ext uri="{FF2B5EF4-FFF2-40B4-BE49-F238E27FC236}">
                  <a16:creationId xmlns:a16="http://schemas.microsoft.com/office/drawing/2014/main" id="{A3F51B60-CF9E-17EA-BEB3-2436A7703191}"/>
                </a:ext>
              </a:extLst>
            </p:cNvPr>
            <p:cNvSpPr txBox="1"/>
            <p:nvPr/>
          </p:nvSpPr>
          <p:spPr>
            <a:xfrm>
              <a:off x="7366791" y="5085544"/>
              <a:ext cx="114332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Credit: </a:t>
              </a:r>
              <a:r>
                <a:rPr lang="en-US" sz="600" dirty="0" err="1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IceCube</a:t>
              </a:r>
              <a:r>
                <a:rPr lang="en-US" sz="600" dirty="0">
                  <a:solidFill>
                    <a:schemeClr val="bg2">
                      <a:lumMod val="50000"/>
                    </a:schemeClr>
                  </a:solidFill>
                  <a:latin typeface="Akkurat Office" panose="02000503030000020004" pitchFamily="50" charset="0"/>
                </a:rPr>
                <a:t> / NSF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495D162-349C-F9B8-B216-D34554AF24E5}"/>
              </a:ext>
            </a:extLst>
          </p:cNvPr>
          <p:cNvSpPr/>
          <p:nvPr/>
        </p:nvSpPr>
        <p:spPr>
          <a:xfrm>
            <a:off x="9746365" y="4400160"/>
            <a:ext cx="1673740" cy="1407842"/>
          </a:xfrm>
          <a:prstGeom prst="rect">
            <a:avLst/>
          </a:prstGeom>
          <a:noFill/>
          <a:ln w="349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121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A3DEB-DE6F-9455-1852-6F2AB9D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990FF-A27E-6332-6A89-FCCBEFA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FFD80-BFFF-9F2D-8B59-3A9AE224A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2CB16C-EC46-1E67-2F14-0EA6B2362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95C4B-CDC1-25F6-46C8-105050F2F400}"/>
              </a:ext>
            </a:extLst>
          </p:cNvPr>
          <p:cNvSpPr txBox="1"/>
          <p:nvPr/>
        </p:nvSpPr>
        <p:spPr>
          <a:xfrm>
            <a:off x="646771" y="2486722"/>
            <a:ext cx="23902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12" name="Content Placeholder 11" descr="A graph of a graph of energy&#10;&#10;AI-generated content may be incorrect.">
            <a:extLst>
              <a:ext uri="{FF2B5EF4-FFF2-40B4-BE49-F238E27FC236}">
                <a16:creationId xmlns:a16="http://schemas.microsoft.com/office/drawing/2014/main" id="{9CF05638-8376-AC1E-C989-E711C9EB9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741" y="674148"/>
            <a:ext cx="8009749" cy="5861016"/>
          </a:xfrm>
        </p:spPr>
      </p:pic>
    </p:spTree>
    <p:extLst>
      <p:ext uri="{BB962C8B-B14F-4D97-AF65-F5344CB8AC3E}">
        <p14:creationId xmlns:p14="http://schemas.microsoft.com/office/powerpoint/2010/main" val="714948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99C5B863-0AFE-533F-D06D-865F320A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759" y="994135"/>
            <a:ext cx="7237774" cy="52961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63BFDE-E5ED-850C-4239-14E5D141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Future: 12 Years of </a:t>
            </a:r>
            <a:r>
              <a:rPr lang="en-US" dirty="0" err="1"/>
              <a:t>IceCube</a:t>
            </a:r>
            <a:r>
              <a:rPr lang="en-US" dirty="0"/>
              <a:t> Data Unfolding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31AC-68EF-4421-6770-47CAB74DA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Finalize analysis</a:t>
            </a:r>
          </a:p>
          <a:p>
            <a:pPr lvl="1"/>
            <a:r>
              <a:rPr lang="en-US" dirty="0"/>
              <a:t>Proper systematic uncertainty</a:t>
            </a:r>
            <a:br>
              <a:rPr lang="en-US" dirty="0"/>
            </a:br>
            <a:r>
              <a:rPr lang="en-US" dirty="0"/>
              <a:t>estimation</a:t>
            </a:r>
          </a:p>
          <a:p>
            <a:r>
              <a:rPr lang="en-US" dirty="0"/>
              <a:t>Unfold 12 years of data</a:t>
            </a:r>
          </a:p>
          <a:p>
            <a:r>
              <a:rPr lang="en-US" dirty="0"/>
              <a:t>Extend energy range to &gt;10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Characterize the atmospheric muon </a:t>
            </a:r>
            <a:br>
              <a:rPr lang="en-US" dirty="0"/>
            </a:br>
            <a:r>
              <a:rPr lang="en-US" dirty="0"/>
              <a:t>flux 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>
                <a:sym typeface="Wingdings" pitchFamily="2" charset="2"/>
              </a:rPr>
              <a:t>Determine prompt component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D0D71-B80F-BBB7-C8AF-7B3A12794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C734E-2176-F292-28C0-C44DBBA4A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1423E8-ED73-6779-B9BE-9E6FA6533727}"/>
              </a:ext>
            </a:extLst>
          </p:cNvPr>
          <p:cNvSpPr txBox="1"/>
          <p:nvPr/>
        </p:nvSpPr>
        <p:spPr>
          <a:xfrm>
            <a:off x="8970740" y="3989680"/>
            <a:ext cx="14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4B842"/>
                </a:solidFill>
              </a:rPr>
              <a:t>R</a:t>
            </a:r>
            <a:r>
              <a:rPr lang="en-DE" dirty="0">
                <a:solidFill>
                  <a:srgbClr val="74B842"/>
                </a:solidFill>
              </a:rPr>
              <a:t>atio to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CE5852-FFC0-FB6F-A7FA-A60CBC470F36}"/>
              </a:ext>
            </a:extLst>
          </p:cNvPr>
          <p:cNvSpPr txBox="1"/>
          <p:nvPr/>
        </p:nvSpPr>
        <p:spPr>
          <a:xfrm>
            <a:off x="7360242" y="6002471"/>
            <a:ext cx="145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842"/>
                </a:solidFill>
              </a:rPr>
              <a:t>Ratio to total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D73E95-5ED4-B5AC-E78B-D557B75FF208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9676767" y="4359012"/>
            <a:ext cx="885725" cy="637591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78280C-E6A0-09E1-3FA1-41B7B756933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8089865" y="5453743"/>
            <a:ext cx="1676587" cy="548728"/>
          </a:xfrm>
          <a:prstGeom prst="straightConnector1">
            <a:avLst/>
          </a:prstGeom>
          <a:ln w="12700"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Logo Cosmic Interacting Matters">
            <a:extLst>
              <a:ext uri="{FF2B5EF4-FFF2-40B4-BE49-F238E27FC236}">
                <a16:creationId xmlns:a16="http://schemas.microsoft.com/office/drawing/2014/main" id="{6B19A1D6-1D06-62D5-2FF8-2155EC0E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2E612B0-7B01-EB9B-4069-0AF99704765B}"/>
              </a:ext>
            </a:extLst>
          </p:cNvPr>
          <p:cNvSpPr/>
          <p:nvPr/>
        </p:nvSpPr>
        <p:spPr>
          <a:xfrm>
            <a:off x="10009910" y="1805062"/>
            <a:ext cx="1061077" cy="558832"/>
          </a:xfrm>
          <a:prstGeom prst="roundRect">
            <a:avLst/>
          </a:prstGeom>
          <a:solidFill>
            <a:srgbClr val="74B94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C77BD-EEEA-9F7B-3ABE-8B7F0E0EFF8A}"/>
              </a:ext>
            </a:extLst>
          </p:cNvPr>
          <p:cNvSpPr txBox="1"/>
          <p:nvPr/>
        </p:nvSpPr>
        <p:spPr>
          <a:xfrm>
            <a:off x="6628029" y="6546295"/>
            <a:ext cx="3191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*no systematic uncertainties from effective area</a:t>
            </a:r>
          </a:p>
        </p:txBody>
      </p:sp>
    </p:spTree>
    <p:extLst>
      <p:ext uri="{BB962C8B-B14F-4D97-AF65-F5344CB8AC3E}">
        <p14:creationId xmlns:p14="http://schemas.microsoft.com/office/powerpoint/2010/main" val="31633544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2374-8DC7-4E59-8A21-CAF049E34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EC9E7-6865-2210-80EA-5DFDB163D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Utilizing stopping muons</a:t>
            </a:r>
          </a:p>
          <a:p>
            <a:r>
              <a:rPr lang="en-US" dirty="0"/>
              <a:t>by Lucas Witthaus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76C9B-E71E-DAD2-27B2-62172E86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1EACB-954B-45E9-FACC-725BA9F7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DB86BFA0-DE8E-37B3-9242-5DABA4B7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994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C58BC-220F-D2EF-5EA7-CC622FB51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Reconstructions: Stopping Muons</a:t>
            </a:r>
          </a:p>
        </p:txBody>
      </p:sp>
      <p:pic>
        <p:nvPicPr>
          <p:cNvPr id="7" name="Content Placeholder 6" descr="A diagram of a sea level&#10;&#10;AI-generated content may be incorrect.">
            <a:extLst>
              <a:ext uri="{FF2B5EF4-FFF2-40B4-BE49-F238E27FC236}">
                <a16:creationId xmlns:a16="http://schemas.microsoft.com/office/drawing/2014/main" id="{24D10504-EB40-B566-970E-BA7DBA84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175841"/>
            <a:ext cx="5713145" cy="418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0586B-D8AF-32D4-2BA4-A432978CE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0749C-C69C-1594-09E1-8C93A00F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A graph of a graph of a number of objects&#10;&#10;AI-generated content may be incorrect.">
            <a:extLst>
              <a:ext uri="{FF2B5EF4-FFF2-40B4-BE49-F238E27FC236}">
                <a16:creationId xmlns:a16="http://schemas.microsoft.com/office/drawing/2014/main" id="{9BCF9420-2B2F-2772-F9D8-EADEE001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59" y="2199349"/>
            <a:ext cx="5713145" cy="4180509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720B982B-EB3D-9DE6-58E8-9B01DC07D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429CA-6BE8-7411-6F1A-1E3D2E09A53B}"/>
              </a:ext>
            </a:extLst>
          </p:cNvPr>
          <p:cNvSpPr txBox="1"/>
          <p:nvPr/>
        </p:nvSpPr>
        <p:spPr>
          <a:xfrm>
            <a:off x="735980" y="1260090"/>
            <a:ext cx="6081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reconstruction of stopping depth and zenith angle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Calculate propagation length </a:t>
            </a:r>
            <a:r>
              <a:rPr lang="en-US" dirty="0">
                <a:sym typeface="Wingdings" pitchFamily="2" charset="2"/>
              </a:rPr>
              <a:t> proxy variable for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97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03-D120-8A5D-8543-35779A3D4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Data—MC: Stopping Muons</a:t>
            </a:r>
          </a:p>
        </p:txBody>
      </p:sp>
      <p:pic>
        <p:nvPicPr>
          <p:cNvPr id="7" name="Content Placeholder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33D058BA-8A02-7B7A-AFDB-7CCF273A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47673"/>
            <a:ext cx="5614978" cy="41086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BBD8-3C05-EDE9-3EF2-35797C1F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7346C-7A72-62D0-A095-D5F764774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 dirty="0"/>
          </a:p>
        </p:txBody>
      </p:sp>
      <p:pic>
        <p:nvPicPr>
          <p:cNvPr id="9" name="Picture 8" descr="A graph of data and data&#10;&#10;AI-generated content may be incorrect.">
            <a:extLst>
              <a:ext uri="{FF2B5EF4-FFF2-40B4-BE49-F238E27FC236}">
                <a16:creationId xmlns:a16="http://schemas.microsoft.com/office/drawing/2014/main" id="{EBEAE01C-8451-7638-9C09-4BAD3610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78" y="2247672"/>
            <a:ext cx="5614980" cy="4108678"/>
          </a:xfrm>
          <a:prstGeom prst="rect">
            <a:avLst/>
          </a:prstGeom>
        </p:spPr>
      </p:pic>
      <p:pic>
        <p:nvPicPr>
          <p:cNvPr id="10" name="Picture 2" descr="Logo Cosmic Interacting Matters">
            <a:extLst>
              <a:ext uri="{FF2B5EF4-FFF2-40B4-BE49-F238E27FC236}">
                <a16:creationId xmlns:a16="http://schemas.microsoft.com/office/drawing/2014/main" id="{1F6BC2CD-A9EC-B3E2-4132-B60A867C0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8A975-2AEE-2B8C-F855-4A4AC8B78571}"/>
              </a:ext>
            </a:extLst>
          </p:cNvPr>
          <p:cNvSpPr txBox="1"/>
          <p:nvPr/>
        </p:nvSpPr>
        <p:spPr>
          <a:xfrm>
            <a:off x="735980" y="1248939"/>
            <a:ext cx="381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Good data—MC agreement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Global offset </a:t>
            </a:r>
            <a:r>
              <a:rPr lang="en-US" dirty="0">
                <a:sym typeface="Wingdings" pitchFamily="2" charset="2"/>
              </a:rPr>
              <a:t> upscale MC by 10%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08D2E-2EEC-948B-0229-1101E8943F36}"/>
              </a:ext>
            </a:extLst>
          </p:cNvPr>
          <p:cNvSpPr txBox="1"/>
          <p:nvPr/>
        </p:nvSpPr>
        <p:spPr>
          <a:xfrm>
            <a:off x="8984328" y="1495396"/>
            <a:ext cx="2807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5A5A5"/>
                </a:solidFill>
              </a:rPr>
              <a:t>IceCube</a:t>
            </a:r>
            <a:r>
              <a:rPr lang="en-US" sz="1200" dirty="0">
                <a:solidFill>
                  <a:srgbClr val="A5A5A5"/>
                </a:solidFill>
              </a:rPr>
              <a:t> Collaboration </a:t>
            </a:r>
            <a:r>
              <a:rPr lang="en-US" sz="1200" dirty="0" err="1">
                <a:solidFill>
                  <a:srgbClr val="A5A5A5"/>
                </a:solidFill>
              </a:rPr>
              <a:t>PoS</a:t>
            </a:r>
            <a:r>
              <a:rPr lang="en-US" sz="1200" dirty="0">
                <a:solidFill>
                  <a:srgbClr val="A5A5A5"/>
                </a:solidFill>
              </a:rPr>
              <a:t> ICRC2023 1064</a:t>
            </a:r>
          </a:p>
          <a:p>
            <a:endParaRPr lang="en-US" sz="1200" dirty="0">
              <a:solidFill>
                <a:srgbClr val="A5A5A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B493-AB94-33B1-A2E1-7BF8521292B2}"/>
              </a:ext>
            </a:extLst>
          </p:cNvPr>
          <p:cNvSpPr txBox="1"/>
          <p:nvPr/>
        </p:nvSpPr>
        <p:spPr>
          <a:xfrm>
            <a:off x="9534029" y="849065"/>
            <a:ext cx="2119491" cy="646331"/>
          </a:xfrm>
          <a:prstGeom prst="rect">
            <a:avLst/>
          </a:prstGeom>
          <a:solidFill>
            <a:srgbClr val="A5A5A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Neutrino weighting:</a:t>
            </a:r>
          </a:p>
          <a:p>
            <a:r>
              <a:rPr lang="en-US" dirty="0"/>
              <a:t>SPL: n = 1.8, 𝛾 = 2.52</a:t>
            </a:r>
          </a:p>
        </p:txBody>
      </p:sp>
    </p:spTree>
    <p:extLst>
      <p:ext uri="{BB962C8B-B14F-4D97-AF65-F5344CB8AC3E}">
        <p14:creationId xmlns:p14="http://schemas.microsoft.com/office/powerpoint/2010/main" val="3613437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B67EE-950E-5178-6F26-8F145D53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</a:t>
            </a:r>
          </a:p>
        </p:txBody>
      </p:sp>
      <p:pic>
        <p:nvPicPr>
          <p:cNvPr id="7" name="Content Placeholder 6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F07C65BC-55C7-110A-70FB-537067D4A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1987"/>
            <a:ext cx="5858929" cy="44243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95D2-D59A-8A99-304F-738FED9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DDA0A-E90B-253A-F97F-9BC6E333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pic>
        <p:nvPicPr>
          <p:cNvPr id="10" name="Picture 9" descr="A graph of a number of different stages of growth&#10;&#10;AI-generated content may be incorrect.">
            <a:extLst>
              <a:ext uri="{FF2B5EF4-FFF2-40B4-BE49-F238E27FC236}">
                <a16:creationId xmlns:a16="http://schemas.microsoft.com/office/drawing/2014/main" id="{6E0F9BCE-9D0A-02EE-7F1C-A0913108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71" y="2130107"/>
            <a:ext cx="5858929" cy="424597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10577171-3264-BEDF-9FCC-26000838A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A869B2-817D-35CE-5AED-18CB4E69003D}"/>
              </a:ext>
            </a:extLst>
          </p:cNvPr>
          <p:cNvSpPr txBox="1"/>
          <p:nvPr/>
        </p:nvSpPr>
        <p:spPr>
          <a:xfrm>
            <a:off x="735980" y="126009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Strong 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2AE72-41E8-333D-D501-342F5543A092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9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0B9BC-0E08-BAB6-ED67-3A60AE31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Intensity Unfolding</a:t>
            </a:r>
          </a:p>
        </p:txBody>
      </p:sp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7ED76CAB-F5E5-C397-5E38-895E5DE9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707" y="675555"/>
            <a:ext cx="7732293" cy="559143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86D0-BEF2-1922-B241-EBDD8402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626FD-79F9-BFB6-20FA-995428697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711EC131-541B-BD5A-BB46-E3DAFCB3E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A399A-97C5-BCE9-3037-4DB3E933F9E3}"/>
              </a:ext>
            </a:extLst>
          </p:cNvPr>
          <p:cNvSpPr txBox="1"/>
          <p:nvPr/>
        </p:nvSpPr>
        <p:spPr>
          <a:xfrm>
            <a:off x="646771" y="2486722"/>
            <a:ext cx="33891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Comparison to MUTE</a:t>
            </a:r>
            <a:r>
              <a:rPr lang="en-US" baseline="30000" dirty="0"/>
              <a:t>1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Up to 25 % below prediction </a:t>
            </a:r>
            <a:br>
              <a:rPr lang="en-US" dirty="0"/>
            </a:br>
            <a:r>
              <a:rPr lang="en-US" dirty="0"/>
              <a:t>at 2.5 –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Mismodelling in energy losses?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20408-F13A-1A41-CBC8-316353B96CE4}"/>
              </a:ext>
            </a:extLst>
          </p:cNvPr>
          <p:cNvSpPr txBox="1"/>
          <p:nvPr/>
        </p:nvSpPr>
        <p:spPr>
          <a:xfrm>
            <a:off x="3880624" y="6538912"/>
            <a:ext cx="3713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>
                <a:solidFill>
                  <a:srgbClr val="A5A5A5"/>
                </a:solidFill>
              </a:rPr>
              <a:t>1</a:t>
            </a:r>
            <a:r>
              <a:rPr lang="en-US" sz="1200" dirty="0">
                <a:solidFill>
                  <a:srgbClr val="A5A5A5"/>
                </a:solidFill>
              </a:rPr>
              <a:t>W. Woodley et al. Phys. Rev. D 110 no. 6, (2024) 063006</a:t>
            </a:r>
          </a:p>
        </p:txBody>
      </p:sp>
    </p:spTree>
    <p:extLst>
      <p:ext uri="{BB962C8B-B14F-4D97-AF65-F5344CB8AC3E}">
        <p14:creationId xmlns:p14="http://schemas.microsoft.com/office/powerpoint/2010/main" val="2119228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0E571-DBB4-44CC-3BD4-4441510BA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8D435-E15C-73B6-33D1-C17D4D959E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Stopping and Leading muons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B637A-DEDD-2D4B-152D-BACC0CF4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D3547-16AE-436E-8914-59D24384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B1EC226-3016-C600-106B-643A7011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09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E78D-8E0F-39A3-4CDE-942D5E9B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CC36-51F8-BD67-7AD5-F2D4C1C3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 Unfolding</a:t>
            </a:r>
          </a:p>
        </p:txBody>
      </p:sp>
      <p:pic>
        <p:nvPicPr>
          <p:cNvPr id="7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2FE9422D-60B1-33ED-43BF-F31D98A2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6741" y="516647"/>
            <a:ext cx="8155259" cy="59674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EC66-3CF7-A721-80A1-C15BF7C4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A5C36-0523-431A-26DD-2BF90C3D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9776C7D8-EF7F-1BB7-DB03-19DBABD3F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CDE423-AEA5-8ED0-BC83-34A47F4EDA94}"/>
              </a:ext>
            </a:extLst>
          </p:cNvPr>
          <p:cNvSpPr txBox="1"/>
          <p:nvPr/>
        </p:nvSpPr>
        <p:spPr>
          <a:xfrm>
            <a:off x="646771" y="2486722"/>
            <a:ext cx="26700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Leading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2487 h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12754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Agrees with </a:t>
            </a:r>
            <a:r>
              <a:rPr lang="en-US" dirty="0" err="1"/>
              <a:t>MCEq</a:t>
            </a: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Stopping muons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47 min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32943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Below </a:t>
            </a:r>
            <a:r>
              <a:rPr lang="en-US" dirty="0" err="1"/>
              <a:t>MCEq</a:t>
            </a:r>
            <a:r>
              <a:rPr lang="en-US" dirty="0"/>
              <a:t> prediction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92D8A-A84E-3F5B-F7F8-5506A0EBC800}"/>
              </a:ext>
            </a:extLst>
          </p:cNvPr>
          <p:cNvSpPr txBox="1"/>
          <p:nvPr/>
        </p:nvSpPr>
        <p:spPr>
          <a:xfrm>
            <a:off x="4036741" y="6484137"/>
            <a:ext cx="4275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A5A5A5"/>
                </a:solidFill>
              </a:rPr>
              <a:t>*Stopping muon analysis done by Lucas Witthaus</a:t>
            </a:r>
          </a:p>
        </p:txBody>
      </p:sp>
    </p:spTree>
    <p:extLst>
      <p:ext uri="{BB962C8B-B14F-4D97-AF65-F5344CB8AC3E}">
        <p14:creationId xmlns:p14="http://schemas.microsoft.com/office/powerpoint/2010/main" val="3908977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2449-0284-CA86-43B4-7233021E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D4D5B-D30E-D903-8FEF-DFAE85D3F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DNN-based reconstructions performed</a:t>
            </a:r>
          </a:p>
          <a:p>
            <a:pPr lvl="1"/>
            <a:r>
              <a:rPr lang="en-US" dirty="0"/>
              <a:t>Stopping muon selection</a:t>
            </a:r>
          </a:p>
          <a:p>
            <a:pPr lvl="1"/>
            <a:r>
              <a:rPr lang="en-US" dirty="0"/>
              <a:t>Leading muon selection</a:t>
            </a:r>
          </a:p>
          <a:p>
            <a:pPr lvl="1"/>
            <a:r>
              <a:rPr lang="en-US" dirty="0"/>
              <a:t>Good Data—MC agreement</a:t>
            </a:r>
          </a:p>
          <a:p>
            <a:r>
              <a:rPr lang="en-US" dirty="0"/>
              <a:t>Depth intensity unfolded using 47 min of </a:t>
            </a:r>
            <a:r>
              <a:rPr lang="en-US" dirty="0" err="1"/>
              <a:t>IceCube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Undershoots MUTE prediction up to 5.5 </a:t>
            </a:r>
            <a:r>
              <a:rPr lang="en-US" dirty="0" err="1"/>
              <a:t>km.w.e</a:t>
            </a:r>
            <a:r>
              <a:rPr lang="en-US" dirty="0"/>
              <a:t>.</a:t>
            </a:r>
          </a:p>
          <a:p>
            <a:r>
              <a:rPr lang="en-US" dirty="0"/>
              <a:t>Muon flux at surface unfolded using stopping muons </a:t>
            </a:r>
            <a:br>
              <a:rPr lang="en-US" dirty="0"/>
            </a:br>
            <a:r>
              <a:rPr lang="en-US" dirty="0"/>
              <a:t>and 2487 h of leading muon </a:t>
            </a:r>
            <a:r>
              <a:rPr lang="en-US" dirty="0" err="1"/>
              <a:t>IceCube</a:t>
            </a:r>
            <a:r>
              <a:rPr lang="en-US" dirty="0"/>
              <a:t> data </a:t>
            </a:r>
          </a:p>
          <a:p>
            <a:pPr lvl="1"/>
            <a:r>
              <a:rPr lang="en-US" dirty="0"/>
              <a:t>Flux undershoots up to 10 TeV (</a:t>
            </a:r>
            <a:r>
              <a:rPr lang="en-US" dirty="0" err="1"/>
              <a:t>MCEq</a:t>
            </a:r>
            <a:r>
              <a:rPr lang="en-US" dirty="0"/>
              <a:t> prediction) – stopping muons</a:t>
            </a:r>
          </a:p>
          <a:p>
            <a:pPr lvl="1"/>
            <a:r>
              <a:rPr lang="en-US" dirty="0"/>
              <a:t>Flux agrees from 20 TeV to 2 </a:t>
            </a:r>
            <a:r>
              <a:rPr lang="en-US" dirty="0" err="1"/>
              <a:t>PeV</a:t>
            </a:r>
            <a:r>
              <a:rPr lang="en-US" dirty="0"/>
              <a:t> with </a:t>
            </a:r>
            <a:r>
              <a:rPr lang="en-US" dirty="0" err="1"/>
              <a:t>MCEq</a:t>
            </a:r>
            <a:r>
              <a:rPr lang="en-US" dirty="0"/>
              <a:t> – leading muons</a:t>
            </a:r>
          </a:p>
          <a:p>
            <a:pPr lvl="2"/>
            <a:r>
              <a:rPr lang="en-US" dirty="0"/>
              <a:t>Slope increases towards higher energies</a:t>
            </a:r>
          </a:p>
          <a:p>
            <a:pPr lvl="2"/>
            <a:r>
              <a:rPr lang="en-US" dirty="0"/>
              <a:t>Prompt and conventional flux contributes similar to the flux at ~2 </a:t>
            </a:r>
            <a:r>
              <a:rPr lang="en-US" dirty="0" err="1"/>
              <a:t>PeV</a:t>
            </a:r>
            <a:endParaRPr lang="en-US" dirty="0"/>
          </a:p>
          <a:p>
            <a:r>
              <a:rPr lang="en-US" dirty="0"/>
              <a:t>Finalize both analyses </a:t>
            </a:r>
            <a:r>
              <a:rPr lang="en-US" dirty="0">
                <a:sym typeface="Wingdings" pitchFamily="2" charset="2"/>
              </a:rPr>
              <a:t> unfold with more data</a:t>
            </a:r>
          </a:p>
          <a:p>
            <a:pPr lvl="1"/>
            <a:r>
              <a:rPr lang="en-US" dirty="0">
                <a:sym typeface="Wingdings" pitchFamily="2" charset="2"/>
              </a:rPr>
              <a:t>Extend energy range up to ~10 </a:t>
            </a:r>
            <a:r>
              <a:rPr lang="en-US" dirty="0" err="1">
                <a:sym typeface="Wingdings" pitchFamily="2" charset="2"/>
              </a:rPr>
              <a:t>PeV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EC81E-55A8-781F-4B83-B82B7E461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4D981-1F87-A58D-4E9E-E400CB1C2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104BE49D-AE39-6C2F-314D-4A5303CAF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graph of a number of different types of growth&#10;&#10;AI-generated content may be incorrect.">
            <a:extLst>
              <a:ext uri="{FF2B5EF4-FFF2-40B4-BE49-F238E27FC236}">
                <a16:creationId xmlns:a16="http://schemas.microsoft.com/office/drawing/2014/main" id="{C6B86304-1CCF-31AC-0795-EDF9ADC1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781" y="516118"/>
            <a:ext cx="3938982" cy="2848384"/>
          </a:xfrm>
          <a:prstGeom prst="rect">
            <a:avLst/>
          </a:prstGeom>
        </p:spPr>
      </p:pic>
      <p:pic>
        <p:nvPicPr>
          <p:cNvPr id="8" name="Content Placeholder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FA477C27-794F-4254-2A82-90BAA2E84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781" y="3329587"/>
            <a:ext cx="3938981" cy="2882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AB8CB6-7558-8B24-AC27-64B2A6028E6C}"/>
              </a:ext>
            </a:extLst>
          </p:cNvPr>
          <p:cNvSpPr txBox="1"/>
          <p:nvPr/>
        </p:nvSpPr>
        <p:spPr>
          <a:xfrm>
            <a:off x="4820479" y="6176963"/>
            <a:ext cx="204610" cy="45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6E3AA-5B04-3811-A40A-20F9BBFD8F81}"/>
              </a:ext>
            </a:extLst>
          </p:cNvPr>
          <p:cNvSpPr txBox="1"/>
          <p:nvPr/>
        </p:nvSpPr>
        <p:spPr>
          <a:xfrm>
            <a:off x="4623192" y="6356350"/>
            <a:ext cx="29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138753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157E3-C79D-924B-B910-D906EDF37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diagram of a scientific experiment&#10;&#10;Description automatically generated">
            <a:extLst>
              <a:ext uri="{FF2B5EF4-FFF2-40B4-BE49-F238E27FC236}">
                <a16:creationId xmlns:a16="http://schemas.microsoft.com/office/drawing/2014/main" id="{7AE78AF4-9FA0-F1B1-4316-5961F5D47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9" y="1270"/>
            <a:ext cx="9142307" cy="68567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9827-D393-DD70-FEB0-880985987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CEC-E2B6-0BA5-8272-599288E9DD17}"/>
              </a:ext>
            </a:extLst>
          </p:cNvPr>
          <p:cNvSpPr txBox="1"/>
          <p:nvPr/>
        </p:nvSpPr>
        <p:spPr>
          <a:xfrm>
            <a:off x="9269222" y="6512738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rgbClr val="A5A5A5"/>
                </a:solidFill>
              </a:rPr>
              <a:t>Credit: IceCube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249C390D-FD5C-6FB6-BF04-AC627FD0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121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BC317-75A9-236C-1B7D-1153770C2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516D0-2185-7577-D36F-CB7FCA34F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FF50-69F4-D875-C8BE-4C0CB864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0AF128-579B-2AAA-A337-9AD396F9B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C32DF71C-D705-7CE2-75EF-BED0ED29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74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CD85-ED32-2542-8E8D-74326D0A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Bundle Energy Reconstruction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F6C12-08A8-6202-F2F3-415725D53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51A81-AD92-92AB-4166-94329E24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ECF900-C2CD-F70A-8D6C-DECAD57DC7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1" y="1532194"/>
            <a:ext cx="6096000" cy="4460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B2BE7-BC1D-673D-C5D4-3C98F0D0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6574"/>
            <a:ext cx="6096000" cy="4460657"/>
          </a:xfrm>
          <a:prstGeom prst="rect">
            <a:avLst/>
          </a:prstGeom>
        </p:spPr>
      </p:pic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D615DF78-6A82-8113-4DFB-0EACB4B65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3FADE0-070A-CCA9-D504-F27031E70BDD}"/>
              </a:ext>
            </a:extLst>
          </p:cNvPr>
          <p:cNvSpPr txBox="1"/>
          <p:nvPr/>
        </p:nvSpPr>
        <p:spPr>
          <a:xfrm>
            <a:off x="2211104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C9D02F-1DB3-7019-B691-BF46A345AA8D}"/>
              </a:ext>
            </a:extLst>
          </p:cNvPr>
          <p:cNvSpPr txBox="1"/>
          <p:nvPr/>
        </p:nvSpPr>
        <p:spPr>
          <a:xfrm>
            <a:off x="8307105" y="1215983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A5A5A5"/>
                </a:highlight>
              </a:rPr>
              <a:t>Level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CEE3F1-ED95-816E-8AA0-961596E8B71E}"/>
              </a:ext>
            </a:extLst>
          </p:cNvPr>
          <p:cNvSpPr txBox="1"/>
          <p:nvPr/>
        </p:nvSpPr>
        <p:spPr>
          <a:xfrm rot="16200000">
            <a:off x="3651947" y="3295983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9820E-62A2-D0F0-7B94-9D64B7DFA6F3}"/>
              </a:ext>
            </a:extLst>
          </p:cNvPr>
          <p:cNvSpPr txBox="1"/>
          <p:nvPr/>
        </p:nvSpPr>
        <p:spPr>
          <a:xfrm rot="16200000">
            <a:off x="9738773" y="3275111"/>
            <a:ext cx="16467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3"/>
                </a:solidFill>
              </a:rPr>
              <a:t>IceCube</a:t>
            </a:r>
            <a:r>
              <a:rPr lang="en-US" sz="1400" dirty="0">
                <a:solidFill>
                  <a:schemeClr val="accent3"/>
                </a:solidFill>
              </a:rPr>
              <a:t> Preliminary</a:t>
            </a:r>
          </a:p>
        </p:txBody>
      </p:sp>
    </p:spTree>
    <p:extLst>
      <p:ext uri="{BB962C8B-B14F-4D97-AF65-F5344CB8AC3E}">
        <p14:creationId xmlns:p14="http://schemas.microsoft.com/office/powerpoint/2010/main" val="4027987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5352-48A4-6A99-A68C-9BADB3EA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Filter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5C90CB4-A664-D045-D0C3-3804FB128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7559" y="5573468"/>
            <a:ext cx="7908084" cy="90682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5AB28-9514-611F-29EA-AD949A34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83739-178D-1287-F1D7-9BA02D1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EB0AC5A4-8DE8-2166-9E76-4F4F1449A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095" y="365124"/>
            <a:ext cx="8119013" cy="5074383"/>
          </a:xfrm>
          <a:prstGeom prst="rect">
            <a:avLst/>
          </a:prstGeom>
        </p:spPr>
      </p:pic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F7717982-DBEF-8B18-08AC-998A1916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980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4B71E-2A02-8846-7F25-B2DAD219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and Robustness Test: Stopping Muons </a:t>
            </a:r>
          </a:p>
        </p:txBody>
      </p:sp>
      <p:pic>
        <p:nvPicPr>
          <p:cNvPr id="7" name="Content Placeholder 6" descr="A graph of energy and energy&#10;&#10;AI-generated content may be incorrect.">
            <a:extLst>
              <a:ext uri="{FF2B5EF4-FFF2-40B4-BE49-F238E27FC236}">
                <a16:creationId xmlns:a16="http://schemas.microsoft.com/office/drawing/2014/main" id="{85CD1712-837F-5EF7-AB4D-72E636EB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1274" y="2042394"/>
            <a:ext cx="6085216" cy="44504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8420-0B8C-8CEB-24C7-A447B195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6C97B-2BB8-C5C1-3AB8-856388E5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pic>
        <p:nvPicPr>
          <p:cNvPr id="10" name="Picture 9" descr="A diagram of a number of different colored squares&#10;&#10;AI-generated content may be incorrect.">
            <a:extLst>
              <a:ext uri="{FF2B5EF4-FFF2-40B4-BE49-F238E27FC236}">
                <a16:creationId xmlns:a16="http://schemas.microsoft.com/office/drawing/2014/main" id="{312EB6A9-4CCF-3036-CBD2-DDC37D9EF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1"/>
            <a:ext cx="5961275" cy="4527550"/>
          </a:xfrm>
          <a:prstGeom prst="rect">
            <a:avLst/>
          </a:prstGeom>
        </p:spPr>
      </p:pic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EC73C748-132C-1631-3292-AF3207118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22177C-F04C-823E-AD97-32DF2FE0F753}"/>
              </a:ext>
            </a:extLst>
          </p:cNvPr>
          <p:cNvSpPr txBox="1"/>
          <p:nvPr/>
        </p:nvSpPr>
        <p:spPr>
          <a:xfrm>
            <a:off x="735980" y="1260090"/>
            <a:ext cx="399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Correlation between proxy and target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F0C9C-DC00-960B-5E7A-A599B61FD0CF}"/>
              </a:ext>
            </a:extLst>
          </p:cNvPr>
          <p:cNvSpPr txBox="1"/>
          <p:nvPr/>
        </p:nvSpPr>
        <p:spPr>
          <a:xfrm>
            <a:off x="6944080" y="999099"/>
            <a:ext cx="484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Build unfolding matrix on H3a, H4a, GST &amp; GSF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Unfold H3a as test set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Results are within uncertainties </a:t>
            </a:r>
            <a:r>
              <a:rPr lang="en-US" dirty="0">
                <a:sym typeface="Wingdings" pitchFamily="2" charset="2"/>
              </a:rPr>
              <a:t> robust</a:t>
            </a:r>
            <a:r>
              <a:rPr lang="en-US" dirty="0"/>
              <a:t>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9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644-0CD9-485C-8053-831A01470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Cosmic ray flux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78BE-ED15-819D-C255-5EFEC5B48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8EE88-37FB-0F83-1761-1DEFECDA2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2" descr="Logo Cosmic Interacting Matters">
            <a:extLst>
              <a:ext uri="{FF2B5EF4-FFF2-40B4-BE49-F238E27FC236}">
                <a16:creationId xmlns:a16="http://schemas.microsoft.com/office/drawing/2014/main" id="{969F8E48-BD72-1BDF-5DCE-9E472D41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6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38E84DD-CD7C-6F70-DC17-F649309EB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3"/>
          <a:stretch/>
        </p:blipFill>
        <p:spPr>
          <a:xfrm>
            <a:off x="538480" y="1089103"/>
            <a:ext cx="10815320" cy="53428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A23F0-1E0C-2566-065A-60DE545B53B7}"/>
              </a:ext>
            </a:extLst>
          </p:cNvPr>
          <p:cNvSpPr txBox="1"/>
          <p:nvPr/>
        </p:nvSpPr>
        <p:spPr>
          <a:xfrm>
            <a:off x="1839031" y="553511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</a:t>
            </a:r>
            <a:r>
              <a:rPr lang="en-DE" sz="800" dirty="0">
                <a:solidFill>
                  <a:schemeClr val="accent3"/>
                </a:solidFill>
              </a:rPr>
              <a:t>1903.07713</a:t>
            </a:r>
          </a:p>
        </p:txBody>
      </p:sp>
    </p:spTree>
    <p:extLst>
      <p:ext uri="{BB962C8B-B14F-4D97-AF65-F5344CB8AC3E}">
        <p14:creationId xmlns:p14="http://schemas.microsoft.com/office/powerpoint/2010/main" val="2348363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E6B1C-F37F-7621-AAC3-163F5CC4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Air shower – 10 TeV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F1F6D-57A3-C6F3-2E72-7993EA75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72E5-DA50-A21F-7752-5C61CC71D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CC9DE5C-E066-DCA1-AC27-5C19DB158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close up of a red hair&#10;&#10;Description automatically generated">
            <a:extLst>
              <a:ext uri="{FF2B5EF4-FFF2-40B4-BE49-F238E27FC236}">
                <a16:creationId xmlns:a16="http://schemas.microsoft.com/office/drawing/2014/main" id="{51AADAA8-869F-E676-6567-E7FCCED57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691" y="1579518"/>
            <a:ext cx="2175669" cy="4351338"/>
          </a:xfrm>
          <a:prstGeom prst="rect">
            <a:avLst/>
          </a:prstGeom>
        </p:spPr>
      </p:pic>
      <p:pic>
        <p:nvPicPr>
          <p:cNvPr id="8" name="Picture 7" descr="A red and black tree&#10;&#10;Description automatically generated">
            <a:extLst>
              <a:ext uri="{FF2B5EF4-FFF2-40B4-BE49-F238E27FC236}">
                <a16:creationId xmlns:a16="http://schemas.microsoft.com/office/drawing/2014/main" id="{07239EC3-79CB-1C0D-2142-FE2F6309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77" y="1698490"/>
            <a:ext cx="2116183" cy="4232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75B76A-C464-BD1F-0689-E56843B575D9}"/>
              </a:ext>
            </a:extLst>
          </p:cNvPr>
          <p:cNvSpPr txBox="1"/>
          <p:nvPr/>
        </p:nvSpPr>
        <p:spPr>
          <a:xfrm>
            <a:off x="1165616" y="5987018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Proton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566DBA-1969-D213-15ED-DAC1FE004F35}"/>
              </a:ext>
            </a:extLst>
          </p:cNvPr>
          <p:cNvSpPr txBox="1"/>
          <p:nvPr/>
        </p:nvSpPr>
        <p:spPr>
          <a:xfrm>
            <a:off x="3793294" y="5987018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Iron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91592-84DD-1903-4D71-11FBD7AA41EF}"/>
              </a:ext>
            </a:extLst>
          </p:cNvPr>
          <p:cNvSpPr txBox="1"/>
          <p:nvPr/>
        </p:nvSpPr>
        <p:spPr>
          <a:xfrm>
            <a:off x="1859951" y="5866603"/>
            <a:ext cx="1756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>
                <a:solidFill>
                  <a:schemeClr val="accent3"/>
                </a:solidFill>
              </a:rPr>
              <a:t>www.iap.kit.edu</a:t>
            </a:r>
            <a:r>
              <a:rPr lang="en-GB" sz="1200" dirty="0">
                <a:solidFill>
                  <a:schemeClr val="accent3"/>
                </a:solidFill>
              </a:rPr>
              <a:t>/</a:t>
            </a:r>
            <a:r>
              <a:rPr lang="en-GB" sz="1200" dirty="0" err="1">
                <a:solidFill>
                  <a:schemeClr val="accent3"/>
                </a:solidFill>
              </a:rPr>
              <a:t>corsika</a:t>
            </a:r>
            <a:endParaRPr lang="en-DE" sz="1200" dirty="0">
              <a:solidFill>
                <a:schemeClr val="accent3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DF0C3-CDE3-550F-79E0-4BC8A2C2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8794" y="1373511"/>
            <a:ext cx="2877371" cy="4613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31E187-EDAF-8B77-71E9-838E892FB42A}"/>
              </a:ext>
            </a:extLst>
          </p:cNvPr>
          <p:cNvSpPr txBox="1"/>
          <p:nvPr/>
        </p:nvSpPr>
        <p:spPr>
          <a:xfrm>
            <a:off x="6176874" y="1638205"/>
            <a:ext cx="1260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Ralph Engel 2005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5C14-E2AC-A813-DD33-F1E2B95DC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567" y="2297307"/>
            <a:ext cx="4255478" cy="3094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4DA92A-01D9-688D-BA7D-2625C72AB98C}"/>
              </a:ext>
            </a:extLst>
          </p:cNvPr>
          <p:cNvSpPr txBox="1"/>
          <p:nvPr/>
        </p:nvSpPr>
        <p:spPr>
          <a:xfrm>
            <a:off x="8321649" y="288006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/>
                </a:solidFill>
              </a:rPr>
              <a:t>2211.16970v2</a:t>
            </a:r>
            <a:endParaRPr lang="en-DE" sz="1200" dirty="0">
              <a:solidFill>
                <a:schemeClr val="accent3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DC97F-6A4A-6FB3-D0BB-CF40F877EAD2}"/>
              </a:ext>
            </a:extLst>
          </p:cNvPr>
          <p:cNvSpPr txBox="1"/>
          <p:nvPr/>
        </p:nvSpPr>
        <p:spPr>
          <a:xfrm>
            <a:off x="9780902" y="157951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“muon bundles”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BF99E-B8AE-C038-81A4-08E7F2683AC9}"/>
              </a:ext>
            </a:extLst>
          </p:cNvPr>
          <p:cNvCxnSpPr>
            <a:stCxn id="16" idx="2"/>
          </p:cNvCxnSpPr>
          <p:nvPr/>
        </p:nvCxnSpPr>
        <p:spPr>
          <a:xfrm>
            <a:off x="10641875" y="1948850"/>
            <a:ext cx="164670" cy="974338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00D1F-9D4E-024F-665C-1CF14295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Prompt atmospheric muons and neutrinos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E593F-4BB3-51AE-4BD0-13C408B5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D88A1-AA7C-7788-5C2E-F89AC2E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6DE35752-C2F5-F6B4-186F-783FAB39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FCB2E2-53C0-4BEF-B2FB-08CA37434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1" y="1108063"/>
            <a:ext cx="11055658" cy="5068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A085E-5836-C1BC-1FA5-40935C3DCFB7}"/>
              </a:ext>
            </a:extLst>
          </p:cNvPr>
          <p:cNvSpPr txBox="1"/>
          <p:nvPr/>
        </p:nvSpPr>
        <p:spPr>
          <a:xfrm>
            <a:off x="8906742" y="999718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10.1103/PhysRevD.100.103018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55FDA-438D-54EE-E4D6-8E93483CFB80}"/>
              </a:ext>
            </a:extLst>
          </p:cNvPr>
          <p:cNvSpPr txBox="1"/>
          <p:nvPr/>
        </p:nvSpPr>
        <p:spPr>
          <a:xfrm>
            <a:off x="10388238" y="1737289"/>
            <a:ext cx="14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no unflavored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605788-61AF-5024-81FD-62B5A539CAED}"/>
              </a:ext>
            </a:extLst>
          </p:cNvPr>
          <p:cNvCxnSpPr>
            <a:cxnSpLocks/>
          </p:cNvCxnSpPr>
          <p:nvPr/>
        </p:nvCxnSpPr>
        <p:spPr>
          <a:xfrm flipH="1">
            <a:off x="10134601" y="2108499"/>
            <a:ext cx="1021079" cy="1420009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53A39C-3EB9-4CAB-7AF7-A64997A2EDE6}"/>
              </a:ext>
            </a:extLst>
          </p:cNvPr>
          <p:cNvSpPr txBox="1"/>
          <p:nvPr/>
        </p:nvSpPr>
        <p:spPr>
          <a:xfrm>
            <a:off x="7765997" y="2291379"/>
            <a:ext cx="20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kaons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1D9A38-7C22-3F9B-1704-341A43289EB3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477026" y="2660711"/>
            <a:ext cx="330218" cy="157792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AB05B5-3034-F4E4-98F3-D5701CE75310}"/>
              </a:ext>
            </a:extLst>
          </p:cNvPr>
          <p:cNvSpPr txBox="1"/>
          <p:nvPr/>
        </p:nvSpPr>
        <p:spPr>
          <a:xfrm>
            <a:off x="3290147" y="2323652"/>
            <a:ext cx="2046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dominated by pions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E14B9-2DDF-3AD1-9589-136BF16B4897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808207" y="2692984"/>
            <a:ext cx="505137" cy="179387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C495D0-F373-6939-1092-980FC0A15D3D}"/>
              </a:ext>
            </a:extLst>
          </p:cNvPr>
          <p:cNvSpPr txBox="1"/>
          <p:nvPr/>
        </p:nvSpPr>
        <p:spPr>
          <a:xfrm>
            <a:off x="5235264" y="5934670"/>
            <a:ext cx="3074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Combined fit: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pion/kaon ratio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handle on charmed mesons</a:t>
            </a:r>
          </a:p>
        </p:txBody>
      </p:sp>
    </p:spTree>
    <p:extLst>
      <p:ext uri="{BB962C8B-B14F-4D97-AF65-F5344CB8AC3E}">
        <p14:creationId xmlns:p14="http://schemas.microsoft.com/office/powerpoint/2010/main" val="3745008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05BD-EB75-21EB-C5D0-2396F312D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puzzle and model uncertainties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2BAB3-E4C4-7F1B-44CF-22B401E6B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53146-BE59-19FD-933B-DD7F2D6B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97F3759A-34F8-382A-C286-37F92053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359D4-416D-8EB6-167F-B4D11A207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9" y="2153948"/>
            <a:ext cx="6979762" cy="27426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8778F-05F6-8BF1-FD4F-D709AA3A9311}"/>
              </a:ext>
            </a:extLst>
          </p:cNvPr>
          <p:cNvSpPr txBox="1"/>
          <p:nvPr/>
        </p:nvSpPr>
        <p:spPr>
          <a:xfrm>
            <a:off x="135172" y="1499710"/>
            <a:ext cx="1818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Expected z</a:t>
            </a:r>
          </a:p>
          <a:p>
            <a:r>
              <a:rPr lang="en-DE" sz="1200" dirty="0">
                <a:solidFill>
                  <a:schemeClr val="accent3"/>
                </a:solidFill>
              </a:rPr>
              <a:t>(“muon number”)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A2AA27-1D7D-DFB3-914B-278A401297F4}"/>
              </a:ext>
            </a:extLst>
          </p:cNvPr>
          <p:cNvCxnSpPr>
            <a:cxnSpLocks/>
          </p:cNvCxnSpPr>
          <p:nvPr/>
        </p:nvCxnSpPr>
        <p:spPr>
          <a:xfrm>
            <a:off x="365760" y="2027583"/>
            <a:ext cx="0" cy="85874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1F7713-CBAE-42D6-BA8B-6C9ABC8D740A}"/>
              </a:ext>
            </a:extLst>
          </p:cNvPr>
          <p:cNvSpPr txBox="1"/>
          <p:nvPr/>
        </p:nvSpPr>
        <p:spPr>
          <a:xfrm>
            <a:off x="1537821" y="2508636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6212A-0CDB-B707-A7AF-B6B232EC1788}"/>
              </a:ext>
            </a:extLst>
          </p:cNvPr>
          <p:cNvSpPr txBox="1"/>
          <p:nvPr/>
        </p:nvSpPr>
        <p:spPr>
          <a:xfrm>
            <a:off x="264113" y="5316974"/>
            <a:ext cx="6634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More muons measured than simulated for E &gt; 40 PeV ~ cms 8 TeV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2A3B575-7BFC-67E1-1EBA-C28BCCDA2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922" y="1409505"/>
            <a:ext cx="2406532" cy="669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A6E0FC5-00AF-B98D-3992-D43051F7790C}"/>
              </a:ext>
            </a:extLst>
          </p:cNvPr>
          <p:cNvSpPr txBox="1"/>
          <p:nvPr/>
        </p:nvSpPr>
        <p:spPr>
          <a:xfrm>
            <a:off x="1007054" y="1079361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83510B7-599F-B1AC-66EF-7BF583A9AB09}"/>
              </a:ext>
            </a:extLst>
          </p:cNvPr>
          <p:cNvCxnSpPr>
            <a:stCxn id="23" idx="2"/>
            <a:endCxn id="22" idx="1"/>
          </p:cNvCxnSpPr>
          <p:nvPr/>
        </p:nvCxnSpPr>
        <p:spPr>
          <a:xfrm>
            <a:off x="1954111" y="1356360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EDEC8254-A267-5288-442A-9A60AF268F65}"/>
              </a:ext>
            </a:extLst>
          </p:cNvPr>
          <p:cNvSpPr/>
          <p:nvPr/>
        </p:nvSpPr>
        <p:spPr>
          <a:xfrm rot="20689624">
            <a:off x="1342504" y="2761289"/>
            <a:ext cx="2225155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0F67372-DA34-5DE9-3FA9-2CED96E85C07}"/>
              </a:ext>
            </a:extLst>
          </p:cNvPr>
          <p:cNvSpPr/>
          <p:nvPr/>
        </p:nvSpPr>
        <p:spPr>
          <a:xfrm rot="20689624">
            <a:off x="5198529" y="2796170"/>
            <a:ext cx="1958603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AFFC8F-FA03-352D-3181-990ED4F72AC7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209800" y="3915745"/>
            <a:ext cx="1371600" cy="1401229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9BB7E8E-C3E1-4664-4985-6D8BF873DFEF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3581400" y="3861818"/>
            <a:ext cx="1985681" cy="145515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graph of energy and energy&#10;&#10;Description automatically generated">
            <a:extLst>
              <a:ext uri="{FF2B5EF4-FFF2-40B4-BE49-F238E27FC236}">
                <a16:creationId xmlns:a16="http://schemas.microsoft.com/office/drawing/2014/main" id="{8573CD86-40F1-DA0D-33A4-C24FD9A08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057" y="475410"/>
            <a:ext cx="3802804" cy="26812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AFE3881-83F6-27BC-29EC-72A7C81619A8}"/>
              </a:ext>
            </a:extLst>
          </p:cNvPr>
          <p:cNvSpPr txBox="1"/>
          <p:nvPr/>
        </p:nvSpPr>
        <p:spPr>
          <a:xfrm>
            <a:off x="8106066" y="262459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1208.1520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24D828-5285-9A86-F5ED-0C76559E87A0}"/>
              </a:ext>
            </a:extLst>
          </p:cNvPr>
          <p:cNvSpPr txBox="1"/>
          <p:nvPr/>
        </p:nvSpPr>
        <p:spPr>
          <a:xfrm>
            <a:off x="7699173" y="3356355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Uncertainties at E &gt; 10 PeV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17B2A89-1409-CC17-1EDC-B564FFC1D9D6}"/>
              </a:ext>
            </a:extLst>
          </p:cNvPr>
          <p:cNvSpPr/>
          <p:nvPr/>
        </p:nvSpPr>
        <p:spPr>
          <a:xfrm rot="20689624">
            <a:off x="9499428" y="1202338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0DCF01A-F199-9D98-2FD4-EC0FC82C90E7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9199520" y="2256167"/>
            <a:ext cx="672431" cy="1100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1BE14899-DED6-77A1-8566-A30188C1C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0057" y="3930010"/>
            <a:ext cx="3802804" cy="245342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BFE2571-FC42-559D-C10A-965C36748305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9199520" y="3725687"/>
            <a:ext cx="672431" cy="961446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EB9FFF-9EF4-485D-782D-53FB72CA3E8D}"/>
              </a:ext>
            </a:extLst>
          </p:cNvPr>
          <p:cNvSpPr/>
          <p:nvPr/>
        </p:nvSpPr>
        <p:spPr>
          <a:xfrm rot="20689624">
            <a:off x="9562620" y="4644347"/>
            <a:ext cx="1652509" cy="974012"/>
          </a:xfrm>
          <a:prstGeom prst="ellipse">
            <a:avLst/>
          </a:prstGeom>
          <a:noFill/>
          <a:ln w="19050"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6EDA0-5B9F-CB26-7C41-AC7369425AC4}"/>
              </a:ext>
            </a:extLst>
          </p:cNvPr>
          <p:cNvSpPr txBox="1"/>
          <p:nvPr/>
        </p:nvSpPr>
        <p:spPr>
          <a:xfrm>
            <a:off x="8046594" y="588818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accent3"/>
                </a:solidFill>
              </a:rPr>
              <a:t>2006.05012 </a:t>
            </a:r>
            <a:endParaRPr lang="en-DE" sz="800" dirty="0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84371-8733-272D-58CD-2A13728FB5FD}"/>
              </a:ext>
            </a:extLst>
          </p:cNvPr>
          <p:cNvSpPr txBox="1"/>
          <p:nvPr/>
        </p:nvSpPr>
        <p:spPr>
          <a:xfrm>
            <a:off x="11353659" y="491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B83D6-62E2-993C-3FEF-07A313735229}"/>
              </a:ext>
            </a:extLst>
          </p:cNvPr>
          <p:cNvSpPr txBox="1"/>
          <p:nvPr/>
        </p:nvSpPr>
        <p:spPr>
          <a:xfrm>
            <a:off x="11353659" y="1609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03026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 animBg="1"/>
      <p:bldP spid="15" grpId="0" animBg="1"/>
      <p:bldP spid="18" grpId="0"/>
      <p:bldP spid="19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84C0-CB77-9A3B-099D-777DD3D6A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7 tagging and MCEq 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BCBDD-5BEF-1FC4-9B40-9C7B1837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F08BD-C2DE-2CBE-EB12-75376A27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79D6A31A-82B1-397A-4622-F229FD2C9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1ED0F-0113-D0FA-782B-0358FAD5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8" y="1310056"/>
            <a:ext cx="5644205" cy="3907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395A0-2228-9BBF-7DA5-FFDE6EF4D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035" y="1310056"/>
            <a:ext cx="6349729" cy="3968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79B058-2FF5-8427-5C94-E3C9CE301AF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5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DE9A4-C456-A554-8149-7CF3332F1B53}"/>
              </a:ext>
            </a:extLst>
          </p:cNvPr>
          <p:cNvSpPr txBox="1"/>
          <p:nvPr/>
        </p:nvSpPr>
        <p:spPr>
          <a:xfrm>
            <a:off x="3890439" y="1369046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3B38E-8235-4F4A-2DB0-BD8345E76A46}"/>
              </a:ext>
            </a:extLst>
          </p:cNvPr>
          <p:cNvSpPr txBox="1"/>
          <p:nvPr/>
        </p:nvSpPr>
        <p:spPr>
          <a:xfrm>
            <a:off x="10133658" y="1370772"/>
            <a:ext cx="1220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GSF weighting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E8E767-D264-B350-1972-8193F1A94E67}"/>
              </a:ext>
            </a:extLst>
          </p:cNvPr>
          <p:cNvSpPr txBox="1"/>
          <p:nvPr/>
        </p:nvSpPr>
        <p:spPr>
          <a:xfrm>
            <a:off x="538480" y="5488954"/>
            <a:ext cx="543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rgbClr val="74B942"/>
                </a:solidFill>
              </a:rPr>
              <a:t>Good agreement in total prompt and conv muon flux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FE34C-B123-2B59-5166-9F854BA4235E}"/>
              </a:ext>
            </a:extLst>
          </p:cNvPr>
          <p:cNvSpPr txBox="1"/>
          <p:nvPr/>
        </p:nvSpPr>
        <p:spPr>
          <a:xfrm>
            <a:off x="8960667" y="5488954"/>
            <a:ext cx="3143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30000" dirty="0">
                <a:solidFill>
                  <a:srgbClr val="74B942"/>
                </a:solidFill>
              </a:rPr>
              <a:t>0 </a:t>
            </a:r>
            <a:r>
              <a:rPr lang="en-DE" i="1" dirty="0">
                <a:solidFill>
                  <a:srgbClr val="74B942"/>
                </a:solidFill>
              </a:rPr>
              <a:t> </a:t>
            </a:r>
            <a:r>
              <a:rPr lang="en-DE" dirty="0">
                <a:solidFill>
                  <a:srgbClr val="74B942"/>
                </a:solidFill>
              </a:rPr>
              <a:t>and </a:t>
            </a:r>
            <a:r>
              <a:rPr lang="en-DE" i="1" dirty="0">
                <a:solidFill>
                  <a:srgbClr val="74B942"/>
                </a:solidFill>
              </a:rPr>
              <a:t>D</a:t>
            </a:r>
            <a:r>
              <a:rPr lang="en-DE" i="1" baseline="-25000" dirty="0">
                <a:solidFill>
                  <a:srgbClr val="74B942"/>
                </a:solidFill>
              </a:rPr>
              <a:t>s</a:t>
            </a:r>
            <a:r>
              <a:rPr lang="en-DE" i="1" baseline="30000" dirty="0">
                <a:solidFill>
                  <a:srgbClr val="74B942"/>
                </a:solidFill>
              </a:rPr>
              <a:t>  </a:t>
            </a:r>
            <a:r>
              <a:rPr lang="en-DE" dirty="0">
                <a:solidFill>
                  <a:srgbClr val="74B942"/>
                </a:solidFill>
              </a:rPr>
              <a:t>are swapped here</a:t>
            </a:r>
            <a:br>
              <a:rPr lang="en-DE" dirty="0">
                <a:solidFill>
                  <a:srgbClr val="74B942"/>
                </a:solidFill>
              </a:rPr>
            </a:br>
            <a:r>
              <a:rPr lang="en-DE" dirty="0">
                <a:solidFill>
                  <a:srgbClr val="74B942"/>
                </a:solidFill>
              </a:rPr>
              <a:t>but this is fixed in MCEq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F37332-0EEB-D936-7FA9-6FC2DB4AE417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9133242" y="3429000"/>
            <a:ext cx="1399266" cy="2059954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B33AA4-522A-70B4-2CDF-4A710538293A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982200" y="3119718"/>
            <a:ext cx="550308" cy="2369236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BE79E3-5FAA-4C11-0B97-AA7ABCFCA673}"/>
              </a:ext>
            </a:extLst>
          </p:cNvPr>
          <p:cNvSpPr txBox="1"/>
          <p:nvPr/>
        </p:nvSpPr>
        <p:spPr>
          <a:xfrm>
            <a:off x="5200819" y="6169580"/>
            <a:ext cx="1790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mention </a:t>
            </a:r>
            <a:r>
              <a:rPr lang="en-US" dirty="0" err="1">
                <a:solidFill>
                  <a:srgbClr val="C00000"/>
                </a:solidFill>
              </a:rPr>
              <a:t>panama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0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9B99-5A1E-2696-0DDF-AE9F115C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Reconstructions</a:t>
            </a:r>
          </a:p>
        </p:txBody>
      </p:sp>
      <p:pic>
        <p:nvPicPr>
          <p:cNvPr id="8" name="Content Placeholder 7" descr="Diagram of a diagram of a magnetic field&#10;&#10;AI-generated content may be incorrect.">
            <a:extLst>
              <a:ext uri="{FF2B5EF4-FFF2-40B4-BE49-F238E27FC236}">
                <a16:creationId xmlns:a16="http://schemas.microsoft.com/office/drawing/2014/main" id="{FDEE9B75-1119-45A5-6311-8A8B4C630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13" y="931044"/>
            <a:ext cx="2997238" cy="517901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FC919-D3A3-2193-E163-BE3389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D01F-F15B-286B-3409-BE33E468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D77D638A-412E-89C3-367F-CD2A2DFEC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7087D980-F98D-003E-282D-935EA41D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58" y="637387"/>
            <a:ext cx="6059691" cy="2872773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5CF277-2388-3DDC-2694-BFD026C15F32}"/>
              </a:ext>
            </a:extLst>
          </p:cNvPr>
          <p:cNvCxnSpPr>
            <a:cxnSpLocks/>
          </p:cNvCxnSpPr>
          <p:nvPr/>
        </p:nvCxnSpPr>
        <p:spPr>
          <a:xfrm flipV="1">
            <a:off x="2712514" y="2841168"/>
            <a:ext cx="2893629" cy="1987310"/>
          </a:xfrm>
          <a:prstGeom prst="curvedConnector3">
            <a:avLst>
              <a:gd name="adj1" fmla="val 50000"/>
            </a:avLst>
          </a:prstGeom>
          <a:ln w="19050">
            <a:solidFill>
              <a:srgbClr val="74BA4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37DD2E0-D7E8-8297-8840-181CD0A7392C}"/>
              </a:ext>
            </a:extLst>
          </p:cNvPr>
          <p:cNvSpPr txBox="1"/>
          <p:nvPr/>
        </p:nvSpPr>
        <p:spPr>
          <a:xfrm>
            <a:off x="4930104" y="4016832"/>
            <a:ext cx="398750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Inputs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c</a:t>
            </a:r>
            <a:r>
              <a:rPr lang="en-DE" baseline="-25000" dirty="0"/>
              <a:t>total</a:t>
            </a:r>
            <a:r>
              <a:rPr lang="en-DE" dirty="0"/>
              <a:t>: Total charge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first</a:t>
            </a:r>
            <a:r>
              <a:rPr lang="en-DE" dirty="0"/>
              <a:t>: Relative time of first pulse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Relative to total time offset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DE" baseline="-25000" dirty="0"/>
              <a:t>std</a:t>
            </a:r>
            <a:r>
              <a:rPr lang="en-DE" dirty="0"/>
              <a:t>: Standard deviation of first pulse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9F479B-88BC-188F-202D-9313413ACB31}"/>
              </a:ext>
            </a:extLst>
          </p:cNvPr>
          <p:cNvSpPr txBox="1"/>
          <p:nvPr/>
        </p:nvSpPr>
        <p:spPr>
          <a:xfrm>
            <a:off x="7682611" y="457220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905F68-0194-F669-2D62-FAD745FF075D}"/>
              </a:ext>
            </a:extLst>
          </p:cNvPr>
          <p:cNvSpPr txBox="1"/>
          <p:nvPr/>
        </p:nvSpPr>
        <p:spPr>
          <a:xfrm>
            <a:off x="8835869" y="4016832"/>
            <a:ext cx="29969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2000" dirty="0">
                <a:solidFill>
                  <a:srgbClr val="74B942"/>
                </a:solidFill>
              </a:rPr>
              <a:t>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Stopping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Entry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</a:t>
            </a:r>
            <a:r>
              <a:rPr lang="en-DE" dirty="0"/>
              <a:t>nergy at entry/surface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DE" dirty="0"/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BBF53-ECC0-BABA-BB2B-9531D006E0F2}"/>
              </a:ext>
            </a:extLst>
          </p:cNvPr>
          <p:cNvSpPr txBox="1"/>
          <p:nvPr/>
        </p:nvSpPr>
        <p:spPr>
          <a:xfrm>
            <a:off x="6338155" y="3618522"/>
            <a:ext cx="3394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>
                <a:solidFill>
                  <a:srgbClr val="74B942"/>
                </a:solidFill>
              </a:rPr>
              <a:t>Convolutional Neural Network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A584FB-28C8-80BE-D497-67CB50E772E9}"/>
              </a:ext>
            </a:extLst>
          </p:cNvPr>
          <p:cNvSpPr txBox="1"/>
          <p:nvPr/>
        </p:nvSpPr>
        <p:spPr>
          <a:xfrm>
            <a:off x="1698173" y="5567725"/>
            <a:ext cx="1138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2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Picture 12" descr="A close-up of a sphere&#10;&#10;AI-generated content may be incorrect.">
            <a:extLst>
              <a:ext uri="{FF2B5EF4-FFF2-40B4-BE49-F238E27FC236}">
                <a16:creationId xmlns:a16="http://schemas.microsoft.com/office/drawing/2014/main" id="{368CC30C-6D11-B0FA-FEC4-7951A4D72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159" y="1287245"/>
            <a:ext cx="1265433" cy="1318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E1E5C8-46C8-2810-33C9-464311E70DD3}"/>
              </a:ext>
            </a:extLst>
          </p:cNvPr>
          <p:cNvSpPr txBox="1"/>
          <p:nvPr/>
        </p:nvSpPr>
        <p:spPr>
          <a:xfrm>
            <a:off x="4070562" y="2540213"/>
            <a:ext cx="982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Credit: 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IceCube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861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43FE-D04A-2A85-CAA5-36CC5EB9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4CBC-3C48-DA83-5C3F-F389657C6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39016-7F71-72C6-EA12-D3B7AAC0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8A090BE3-0FF0-1AB7-C1C3-8542C882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4AD3BB1-942A-D410-E7C0-885A63223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7825" r="6977" b="31102"/>
          <a:stretch/>
        </p:blipFill>
        <p:spPr>
          <a:xfrm>
            <a:off x="3329052" y="828909"/>
            <a:ext cx="7283662" cy="5397934"/>
          </a:xfrm>
        </p:spPr>
      </p:pic>
      <p:pic>
        <p:nvPicPr>
          <p:cNvPr id="11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4B35F1FD-8A8E-E293-162D-ACBB7F22A7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210" r="-2587"/>
          <a:stretch/>
        </p:blipFill>
        <p:spPr>
          <a:xfrm>
            <a:off x="8881954" y="3133159"/>
            <a:ext cx="2879633" cy="1389590"/>
          </a:xfrm>
          <a:prstGeom prst="rect">
            <a:avLst/>
          </a:prstGeom>
        </p:spPr>
      </p:pic>
      <p:pic>
        <p:nvPicPr>
          <p:cNvPr id="12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E1BA02-D349-B339-3A78-DE87D972C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58" b="53158"/>
          <a:stretch/>
        </p:blipFill>
        <p:spPr>
          <a:xfrm>
            <a:off x="8881954" y="1713892"/>
            <a:ext cx="2803433" cy="13885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Inhaltsplatzhalter 2">
                <a:extLst>
                  <a:ext uri="{FF2B5EF4-FFF2-40B4-BE49-F238E27FC236}">
                    <a16:creationId xmlns:a16="http://schemas.microsoft.com/office/drawing/2014/main" id="{B775039C-1940-A8DB-CD72-6602AAF53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4" y="1138172"/>
                <a:ext cx="3824868" cy="458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F13E1ED-2908-95AC-BE10-404CE08F7C11}"/>
              </a:ext>
            </a:extLst>
          </p:cNvPr>
          <p:cNvSpPr txBox="1"/>
          <p:nvPr/>
        </p:nvSpPr>
        <p:spPr>
          <a:xfrm>
            <a:off x="553431" y="1177690"/>
            <a:ext cx="427300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Characterize muon flux components and depth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Probe hadronic interactions in the atmosphere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Constrain uncertainties and longstanding questions like the “muon puzzle”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1600" dirty="0"/>
          </a:p>
          <a:p>
            <a:r>
              <a:rPr lang="en-DE" dirty="0"/>
              <a:t>Long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Enhance understanding of hadronic processes relevant in distant astrophysical sources (e.g., supernovae, AGNs, …)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66E5E-D06B-3329-18BA-3D9354F305E0}"/>
              </a:ext>
            </a:extLst>
          </p:cNvPr>
          <p:cNvSpPr txBox="1"/>
          <p:nvPr/>
        </p:nvSpPr>
        <p:spPr>
          <a:xfrm>
            <a:off x="9131617" y="6205611"/>
            <a:ext cx="147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Credit: Ludwig Neste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DD7539-C217-873D-AC02-5386B9C1BF5E}"/>
              </a:ext>
            </a:extLst>
          </p:cNvPr>
          <p:cNvSpPr/>
          <p:nvPr/>
        </p:nvSpPr>
        <p:spPr>
          <a:xfrm>
            <a:off x="388439" y="5471931"/>
            <a:ext cx="2381693" cy="754912"/>
          </a:xfrm>
          <a:prstGeom prst="roundRect">
            <a:avLst/>
          </a:prstGeom>
          <a:solidFill>
            <a:srgbClr val="74B94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bg1"/>
                </a:solidFill>
              </a:rPr>
              <a:t>Conventional Muon:</a:t>
            </a:r>
          </a:p>
          <a:p>
            <a:pPr algn="ctr"/>
            <a:r>
              <a:rPr lang="en-DE" dirty="0">
                <a:solidFill>
                  <a:schemeClr val="bg1"/>
                </a:solidFill>
              </a:rPr>
              <a:t>Parent is pion or kaon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82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BEB61-6431-03E8-1C7B-B750FE5F4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Level5: quality cuts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F6268-E382-414A-76FA-5E52A2D0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5EB6C-DB6F-0295-80F9-C478D803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747B96-CCF6-4F60-7CF0-A49B717C9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727288"/>
              </p:ext>
            </p:extLst>
          </p:nvPr>
        </p:nvGraphicFramePr>
        <p:xfrm>
          <a:off x="325120" y="1948895"/>
          <a:ext cx="4683759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8335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containment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1000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-750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750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-550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-650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D9B961B-A5BE-2E91-268F-DBF8286ED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835492"/>
              </p:ext>
            </p:extLst>
          </p:nvPr>
        </p:nvGraphicFramePr>
        <p:xfrm>
          <a:off x="325119" y="4612402"/>
          <a:ext cx="4683760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681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4294205395"/>
                    </a:ext>
                  </a:extLst>
                </a:gridCol>
                <a:gridCol w="1422399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neutrino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cos(zenith)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5000 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15000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1FA6D48-7DBA-A1AE-7351-5A480CD07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44578"/>
              </p:ext>
            </p:extLst>
          </p:nvPr>
        </p:nvGraphicFramePr>
        <p:xfrm>
          <a:off x="6434783" y="1853882"/>
          <a:ext cx="4683759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07617">
                  <a:extLst>
                    <a:ext uri="{9D8B030D-6E8A-4147-A177-3AD203B41FA5}">
                      <a16:colId xmlns:a16="http://schemas.microsoft.com/office/drawing/2014/main" val="1460686691"/>
                    </a:ext>
                  </a:extLst>
                </a:gridCol>
                <a:gridCol w="2076142">
                  <a:extLst>
                    <a:ext uri="{9D8B030D-6E8A-4147-A177-3AD203B41FA5}">
                      <a16:colId xmlns:a16="http://schemas.microsoft.com/office/drawing/2014/main" val="291661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uncertainty cuts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&lt;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470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0.9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92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bundle energy at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2.0 log10(GeV)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282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zenith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0.1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701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azimuth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0.2 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826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x 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42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x, y, 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50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066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entry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818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center pos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600 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209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 in detector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160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805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DE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2000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311147"/>
                  </a:ext>
                </a:extLst>
              </a:tr>
            </a:tbl>
          </a:graphicData>
        </a:graphic>
      </p:graphicFrame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EFD8B604-14D3-172D-4585-0A4FC746A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624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8824-C427-8281-3F0C-25726122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Muon Puzzle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7026A-3F9E-7E7A-F7E3-9600A24B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47EC9C-5FDA-EA57-8523-25CB01E3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51</a:t>
            </a:fld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62034-4880-A521-0123-04906A54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957"/>
            <a:ext cx="10354679" cy="4283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F4C09F-D021-8C5E-DD4C-85B13425D38A}"/>
              </a:ext>
            </a:extLst>
          </p:cNvPr>
          <p:cNvSpPr txBox="1"/>
          <p:nvPr/>
        </p:nvSpPr>
        <p:spPr>
          <a:xfrm>
            <a:off x="8556171" y="5839097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>
                <a:solidFill>
                  <a:schemeClr val="accent3"/>
                </a:solidFill>
              </a:rPr>
              <a:t>Arxiv</a:t>
            </a:r>
            <a:r>
              <a:rPr lang="en-GB" sz="800" dirty="0">
                <a:solidFill>
                  <a:schemeClr val="accent3"/>
                </a:solidFill>
              </a:rPr>
              <a:t>: 2108.08341</a:t>
            </a:r>
            <a:endParaRPr lang="en-DE" sz="8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D3D7E-7236-6DDB-5543-EF81F4E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71" y="556581"/>
            <a:ext cx="2406532" cy="669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5573B9-7FE7-2210-91D4-C9E0FD51C6D1}"/>
              </a:ext>
            </a:extLst>
          </p:cNvPr>
          <p:cNvSpPr txBox="1"/>
          <p:nvPr/>
        </p:nvSpPr>
        <p:spPr>
          <a:xfrm>
            <a:off x="4676503" y="226437"/>
            <a:ext cx="1894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3"/>
                </a:solidFill>
              </a:rPr>
              <a:t>”muon number”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3DB1142-B240-A5E6-3284-7D7F0596F43D}"/>
              </a:ext>
            </a:extLst>
          </p:cNvPr>
          <p:cNvCxnSpPr>
            <a:stCxn id="10" idx="2"/>
            <a:endCxn id="9" idx="1"/>
          </p:cNvCxnSpPr>
          <p:nvPr/>
        </p:nvCxnSpPr>
        <p:spPr>
          <a:xfrm>
            <a:off x="5623560" y="503436"/>
            <a:ext cx="227811" cy="38776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6B3B3750-4897-16BC-068C-755C9708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0263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B3B88-913C-F2F9-ED9B-10A6AB26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Possible Solutions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CF49AC-4F2C-BD60-9173-33EAE632C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366" y="1364580"/>
            <a:ext cx="8151223" cy="51793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F0688-D381-BF49-6F10-EEBAE91C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06.10.23 | P. Gutjahr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8DB64-CB1E-F23D-2E84-6FB07E421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B807B-7ABD-FB40-A5A1-0E26020D3360}" type="slidenum">
              <a:rPr lang="en-DE" smtClean="0"/>
              <a:t>52</a:t>
            </a:fld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BD8C9-5CDE-1491-947D-54E3A7398E37}"/>
              </a:ext>
            </a:extLst>
          </p:cNvPr>
          <p:cNvSpPr txBox="1"/>
          <p:nvPr/>
        </p:nvSpPr>
        <p:spPr>
          <a:xfrm>
            <a:off x="9392194" y="6642556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800" dirty="0">
                <a:solidFill>
                  <a:schemeClr val="accent3"/>
                </a:solidFill>
              </a:rPr>
              <a:t>Slide taken from Hans Dembinski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4DCA29F9-7F10-AD3E-4224-31DECF802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811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4F4A2-D689-F65E-C60A-55150AE0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MCEq</a:t>
            </a:r>
            <a:r>
              <a:rPr lang="en-US" dirty="0"/>
              <a:t> vs CORSIKA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D71BD1-3CD1-DFC7-486A-2BEC1373E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993" y="1061449"/>
            <a:ext cx="7330245" cy="536379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FB01-22E5-C2BC-9814-5CEBC3723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0B4CC-1179-E498-1AB4-CD78EDCE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8C8CE3FB-1639-E445-5D79-614365739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66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B78E8-A540-73DA-31D5-9FC86BC4A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5ACB-B594-2964-DABA-99001D8B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72B98-A869-8029-77EC-637BE3B5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44CE2-D2D1-E8BD-CD57-C4A3D3627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EBD47D-E98E-7189-656D-95A0A6FAC496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56F8BC-159A-0809-79C9-71EA651513F6}"/>
              </a:ext>
            </a:extLst>
          </p:cNvPr>
          <p:cNvSpPr/>
          <p:nvPr/>
        </p:nvSpPr>
        <p:spPr>
          <a:xfrm>
            <a:off x="568485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6639BD-2F3F-B102-BBC5-73D0216958DF}"/>
              </a:ext>
            </a:extLst>
          </p:cNvPr>
          <p:cNvSpPr/>
          <p:nvPr/>
        </p:nvSpPr>
        <p:spPr>
          <a:xfrm>
            <a:off x="2815375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00C24D-CF24-C302-E95A-5035173F85A2}"/>
              </a:ext>
            </a:extLst>
          </p:cNvPr>
          <p:cNvSpPr/>
          <p:nvPr/>
        </p:nvSpPr>
        <p:spPr>
          <a:xfrm>
            <a:off x="8739264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90CFD78-7371-1AAD-B9E6-14713F1F4DE3}"/>
              </a:ext>
            </a:extLst>
          </p:cNvPr>
          <p:cNvSpPr/>
          <p:nvPr/>
        </p:nvSpPr>
        <p:spPr>
          <a:xfrm>
            <a:off x="5680370" y="2121732"/>
            <a:ext cx="2261386" cy="932564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</a:t>
            </a:r>
            <a:r>
              <a:rPr lang="en-DE" sz="1400">
                <a:solidFill>
                  <a:schemeClr val="tx2"/>
                </a:solidFill>
              </a:rPr>
              <a:t>muon filter</a:t>
            </a:r>
            <a:endParaRPr lang="en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C234129-8E4F-7013-83AF-3DDDF43C142A}"/>
              </a:ext>
            </a:extLst>
          </p:cNvPr>
          <p:cNvSpPr/>
          <p:nvPr/>
        </p:nvSpPr>
        <p:spPr>
          <a:xfrm>
            <a:off x="5680369" y="3308534"/>
            <a:ext cx="2268415" cy="1318979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500 TeV bundle energy cut at surface</a:t>
            </a:r>
            <a:endParaRPr lang="de-DE" sz="1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>
                <a:solidFill>
                  <a:schemeClr val="tx2"/>
                </a:solidFill>
              </a:rPr>
              <a:t>Add </a:t>
            </a:r>
            <a:r>
              <a:rPr lang="en-DE" sz="1400" dirty="0">
                <a:solidFill>
                  <a:schemeClr val="tx2"/>
                </a:solidFill>
              </a:rPr>
              <a:t>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EFEB53-69A9-6875-8F0D-AE4A08EE527F}"/>
              </a:ext>
            </a:extLst>
          </p:cNvPr>
          <p:cNvSpPr/>
          <p:nvPr/>
        </p:nvSpPr>
        <p:spPr>
          <a:xfrm>
            <a:off x="2815375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3791D2A-0AE7-E669-1FEA-37132F5472E8}"/>
              </a:ext>
            </a:extLst>
          </p:cNvPr>
          <p:cNvSpPr/>
          <p:nvPr/>
        </p:nvSpPr>
        <p:spPr>
          <a:xfrm>
            <a:off x="569267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42793FC-6BC6-8483-2787-40E58AA71EA8}"/>
              </a:ext>
            </a:extLst>
          </p:cNvPr>
          <p:cNvSpPr/>
          <p:nvPr/>
        </p:nvSpPr>
        <p:spPr>
          <a:xfrm>
            <a:off x="175172" y="3818982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7201479-D53E-70CD-B1D9-66FCBF26E099}"/>
              </a:ext>
            </a:extLst>
          </p:cNvPr>
          <p:cNvSpPr/>
          <p:nvPr/>
        </p:nvSpPr>
        <p:spPr>
          <a:xfrm>
            <a:off x="176442" y="211584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BB3361-D7D3-ADBA-300E-08E87840E586}"/>
              </a:ext>
            </a:extLst>
          </p:cNvPr>
          <p:cNvSpPr/>
          <p:nvPr/>
        </p:nvSpPr>
        <p:spPr>
          <a:xfrm>
            <a:off x="8739264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4DDB61-49C0-B38F-40EA-DFCCF302FB4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605575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591269D-F427-AA40-C5A7-4E8BBF24A5F9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846193" y="1406238"/>
            <a:ext cx="838666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4A06F1-B634-5F3F-7DA0-297A6ED3D91E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948785" y="1406238"/>
            <a:ext cx="790479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FCE08B-C375-91BD-0AD1-5884D476866C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1851" y="1749605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0892045-E735-98E4-D301-061AD34AAEA0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452742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9188B0-16D7-6129-BC39-DAB26AE7714E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830784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85B9954-54B8-3235-33D2-260C0ED4EAB5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811063" y="1746480"/>
            <a:ext cx="5759" cy="375252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632C5D-C50D-3014-BBE5-F4E0837B4E19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811063" y="3054296"/>
            <a:ext cx="3514" cy="254238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91E596B-06CF-1FF9-456E-B62C8FA583C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81457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4868718-9F4A-1AB3-F961-DCDE9DCF82CA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754673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60E0926-7519-31CC-2476-E6746593BCAC}"/>
              </a:ext>
            </a:extLst>
          </p:cNvPr>
          <p:cNvSpPr/>
          <p:nvPr/>
        </p:nvSpPr>
        <p:spPr>
          <a:xfrm>
            <a:off x="569267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1D1C281-8E48-EEBD-4AC3-BEDFFB1E51BE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82337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04ACB2E9-ACDB-EA88-318E-8351F3778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98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B9982-A912-D726-9AD1-08DBDB4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Measure Muon Flux at Surface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90B05-B01F-EBD1-3686-CC62C002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C40EB-5C11-50F9-EA52-21D93609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graph of a solar energy&#10;&#10;AI-generated content may be incorrect.">
            <a:extLst>
              <a:ext uri="{FF2B5EF4-FFF2-40B4-BE49-F238E27FC236}">
                <a16:creationId xmlns:a16="http://schemas.microsoft.com/office/drawing/2014/main" id="{8FC96903-C928-8CE0-BCD7-24B0236F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21" y="1559574"/>
            <a:ext cx="9673718" cy="44723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A84A-8A82-6CFD-FD88-B975A9BA009F}"/>
              </a:ext>
            </a:extLst>
          </p:cNvPr>
          <p:cNvSpPr txBox="1"/>
          <p:nvPr/>
        </p:nvSpPr>
        <p:spPr>
          <a:xfrm>
            <a:off x="8006861" y="1622341"/>
            <a:ext cx="247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MCEq</a:t>
            </a:r>
            <a:r>
              <a:rPr lang="en-US" dirty="0"/>
              <a:t>: SIBYLL 2.3d (H3a)</a:t>
            </a:r>
          </a:p>
        </p:txBody>
      </p:sp>
      <p:pic>
        <p:nvPicPr>
          <p:cNvPr id="8" name="Picture 2" descr="Logo Cosmic Interacting Matters">
            <a:extLst>
              <a:ext uri="{FF2B5EF4-FFF2-40B4-BE49-F238E27FC236}">
                <a16:creationId xmlns:a16="http://schemas.microsoft.com/office/drawing/2014/main" id="{0C44332E-3E7D-B907-C4CB-4EF8D19C0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204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A389-A74E-E2CD-8F1D-2E1BD7A89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28022-E28B-ED56-301A-ED4911B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4A146-5944-62F7-202B-23064972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E82310-C223-EECD-CA48-81169C5042DF}"/>
              </a:ext>
            </a:extLst>
          </p:cNvPr>
          <p:cNvSpPr/>
          <p:nvPr/>
        </p:nvSpPr>
        <p:spPr>
          <a:xfrm>
            <a:off x="178982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Simulation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A3C1B2-EDCC-E1D1-8E04-750480DAF233}"/>
              </a:ext>
            </a:extLst>
          </p:cNvPr>
          <p:cNvSpPr/>
          <p:nvPr/>
        </p:nvSpPr>
        <p:spPr>
          <a:xfrm>
            <a:off x="4957489" y="1065996"/>
            <a:ext cx="2263926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Selection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602EB3D-6B2B-22AC-97F6-FC90916CD625}"/>
              </a:ext>
            </a:extLst>
          </p:cNvPr>
          <p:cNvSpPr/>
          <p:nvPr/>
        </p:nvSpPr>
        <p:spPr>
          <a:xfrm>
            <a:off x="2565991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Reconstruction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BD3770-5317-CF56-FDF8-BE23A4785625}"/>
              </a:ext>
            </a:extLst>
          </p:cNvPr>
          <p:cNvSpPr/>
          <p:nvPr/>
        </p:nvSpPr>
        <p:spPr>
          <a:xfrm>
            <a:off x="8146980" y="1069121"/>
            <a:ext cx="2030818" cy="68048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Unfolding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74E346-3E31-BB3B-3390-B397A20CF655}"/>
              </a:ext>
            </a:extLst>
          </p:cNvPr>
          <p:cNvSpPr/>
          <p:nvPr/>
        </p:nvSpPr>
        <p:spPr>
          <a:xfrm>
            <a:off x="4953000" y="2121731"/>
            <a:ext cx="2261386" cy="1331011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L2 muon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500 TeV bundle energy cut at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labels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166FCEF-8244-FE98-836E-C4B81B460143}"/>
              </a:ext>
            </a:extLst>
          </p:cNvPr>
          <p:cNvSpPr/>
          <p:nvPr/>
        </p:nvSpPr>
        <p:spPr>
          <a:xfrm>
            <a:off x="4952999" y="3702707"/>
            <a:ext cx="2268415" cy="924806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Add DNN reconstructions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D93336-7C13-C41A-00A5-CEDC5F43A64D}"/>
              </a:ext>
            </a:extLst>
          </p:cNvPr>
          <p:cNvSpPr/>
          <p:nvPr/>
        </p:nvSpPr>
        <p:spPr>
          <a:xfrm>
            <a:off x="2565991" y="2137100"/>
            <a:ext cx="2030818" cy="110081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DNN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Muon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Track geometry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BB562DA-AC7E-10AF-718A-53DD14B904B5}"/>
              </a:ext>
            </a:extLst>
          </p:cNvPr>
          <p:cNvSpPr/>
          <p:nvPr/>
        </p:nvSpPr>
        <p:spPr>
          <a:xfrm>
            <a:off x="4965307" y="495346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Level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Data-MC quality cuts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9EB371-DA8A-F8CF-5056-09F5CD7AD5C5}"/>
              </a:ext>
            </a:extLst>
          </p:cNvPr>
          <p:cNvSpPr/>
          <p:nvPr/>
        </p:nvSpPr>
        <p:spPr>
          <a:xfrm>
            <a:off x="175172" y="3818982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Tag prompt / conv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MCEq comparisons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F3CDC27-856A-C82B-EA49-0DA271DA4ACA}"/>
              </a:ext>
            </a:extLst>
          </p:cNvPr>
          <p:cNvSpPr/>
          <p:nvPr/>
        </p:nvSpPr>
        <p:spPr>
          <a:xfrm>
            <a:off x="176442" y="2115845"/>
            <a:ext cx="2030818" cy="133689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CORSIKA 77500 E</a:t>
            </a:r>
            <a:r>
              <a:rPr lang="en-GB" sz="1400" dirty="0">
                <a:solidFill>
                  <a:schemeClr val="tx2"/>
                </a:solidFill>
              </a:rPr>
              <a:t>h</a:t>
            </a:r>
            <a:r>
              <a:rPr lang="en-DE" sz="1400" dirty="0">
                <a:solidFill>
                  <a:schemeClr val="tx2"/>
                </a:solidFill>
              </a:rPr>
              <a:t>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SIBYLL 2.3d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10 TeV – 100 EeV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8C03472-CBA9-0CA6-3BEF-14F3E1C79477}"/>
              </a:ext>
            </a:extLst>
          </p:cNvPr>
          <p:cNvSpPr/>
          <p:nvPr/>
        </p:nvSpPr>
        <p:spPr>
          <a:xfrm>
            <a:off x="8146980" y="2137100"/>
            <a:ext cx="2030818" cy="828838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DE" sz="1400" b="1" dirty="0">
                <a:solidFill>
                  <a:schemeClr val="tx2"/>
                </a:solidFill>
              </a:rPr>
              <a:t>Muon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400" dirty="0">
                <a:solidFill>
                  <a:schemeClr val="tx2"/>
                </a:solidFill>
              </a:rPr>
              <a:t>Unfold </a:t>
            </a:r>
            <a:r>
              <a:rPr lang="en-DE" sz="1400">
                <a:solidFill>
                  <a:schemeClr val="tx2"/>
                </a:solidFill>
              </a:rPr>
              <a:t>muon flux</a:t>
            </a:r>
            <a:br>
              <a:rPr lang="de-DE" sz="1400" dirty="0">
                <a:solidFill>
                  <a:schemeClr val="tx2"/>
                </a:solidFill>
              </a:rPr>
            </a:br>
            <a:r>
              <a:rPr lang="de-DE" sz="1400" dirty="0">
                <a:solidFill>
                  <a:schemeClr val="tx2"/>
                </a:solidFill>
              </a:rPr>
              <a:t>at </a:t>
            </a:r>
            <a:r>
              <a:rPr lang="de-DE" sz="1400" dirty="0" err="1">
                <a:solidFill>
                  <a:schemeClr val="tx2"/>
                </a:solidFill>
              </a:rPr>
              <a:t>surface</a:t>
            </a:r>
            <a:r>
              <a:rPr lang="en-DE" sz="1400">
                <a:solidFill>
                  <a:schemeClr val="tx2"/>
                </a:solidFill>
              </a:rPr>
              <a:t> 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8EE54E-5A61-7A6F-4368-53B51A3E234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209800" y="1409363"/>
            <a:ext cx="356191" cy="0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6DBD5A1-EB9D-CBCA-9B18-09BBDA3BE8C8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4596809" y="1406238"/>
            <a:ext cx="360680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036A63-A0ED-5471-F296-952D740A3E5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7221415" y="1406238"/>
            <a:ext cx="925565" cy="3125"/>
          </a:xfrm>
          <a:prstGeom prst="straightConnector1">
            <a:avLst/>
          </a:prstGeom>
          <a:ln>
            <a:solidFill>
              <a:srgbClr val="74B8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E2CEB2-B2F1-E6E2-8FC0-BBEDF5F9C019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 flipH="1">
            <a:off x="1191851" y="1749605"/>
            <a:ext cx="254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85910C2-8206-9607-EAE6-24D5E660B98D}"/>
              </a:ext>
            </a:extLst>
          </p:cNvPr>
          <p:cNvCxnSpPr>
            <a:cxnSpLocks/>
            <a:stCxn id="21" idx="2"/>
            <a:endCxn id="20" idx="0"/>
          </p:cNvCxnSpPr>
          <p:nvPr/>
        </p:nvCxnSpPr>
        <p:spPr>
          <a:xfrm flipH="1">
            <a:off x="1190581" y="3452742"/>
            <a:ext cx="1270" cy="366240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33A895C-145B-CE71-D67C-CA38FC45AD0A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3581400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F640B6-C742-5E69-A36D-05F9E79D6BAE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6083693" y="1746480"/>
            <a:ext cx="5759" cy="375251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6CB7FE-9A80-DA5C-72AB-1DB58C92721F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>
            <a:off x="6083693" y="3452742"/>
            <a:ext cx="3514" cy="24996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A031E72-4337-0BCD-7868-A306608E39B5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6087207" y="4627513"/>
            <a:ext cx="8793" cy="325954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9988BB3-9884-D9AA-C895-CC7ADC512CAD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9162389" y="1749605"/>
            <a:ext cx="0" cy="387495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51AFEFE-B1D5-69F7-474D-1748C405E157}"/>
              </a:ext>
            </a:extLst>
          </p:cNvPr>
          <p:cNvSpPr/>
          <p:nvPr/>
        </p:nvSpPr>
        <p:spPr>
          <a:xfrm>
            <a:off x="4965307" y="5939227"/>
            <a:ext cx="2261386" cy="705467"/>
          </a:xfrm>
          <a:prstGeom prst="roundRect">
            <a:avLst/>
          </a:prstGeom>
          <a:solidFill>
            <a:srgbClr val="74B842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Final Level</a:t>
            </a:r>
            <a:endParaRPr lang="en-DE" sz="1400" b="1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chemeClr val="tx2"/>
                </a:solidFill>
              </a:rPr>
              <a:t>Leadingness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  <a:r>
              <a:rPr lang="de-DE" sz="1400" dirty="0" err="1">
                <a:solidFill>
                  <a:schemeClr val="tx2"/>
                </a:solidFill>
              </a:rPr>
              <a:t>cut</a:t>
            </a:r>
            <a:endParaRPr lang="en-DE" sz="1400" dirty="0">
              <a:solidFill>
                <a:schemeClr val="tx2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8E0F12-5D0E-9D69-C2D3-B93F6034A754}"/>
              </a:ext>
            </a:extLst>
          </p:cNvPr>
          <p:cNvCxnSpPr>
            <a:cxnSpLocks/>
            <a:stCxn id="16" idx="2"/>
            <a:endCxn id="52" idx="0"/>
          </p:cNvCxnSpPr>
          <p:nvPr/>
        </p:nvCxnSpPr>
        <p:spPr>
          <a:xfrm>
            <a:off x="6096000" y="5658934"/>
            <a:ext cx="0" cy="280293"/>
          </a:xfrm>
          <a:prstGeom prst="line">
            <a:avLst/>
          </a:prstGeom>
          <a:ln>
            <a:solidFill>
              <a:srgbClr val="74B8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Logo Cosmic Interacting Matters">
            <a:extLst>
              <a:ext uri="{FF2B5EF4-FFF2-40B4-BE49-F238E27FC236}">
                <a16:creationId xmlns:a16="http://schemas.microsoft.com/office/drawing/2014/main" id="{D11E4CC5-15EB-B810-A062-75DCA75CD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664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E861-BE6F-85B4-863D-F29AE7A56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New CORSIKA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4A753D-03AF-9914-C861-8660F7357D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 dirty="0"/>
              <a:t>with extended history option for information about the parent particles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A7C51-6A51-4238-8FC0-AE9C81604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C080DB-8779-7BA0-0A9A-2040DB7F0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2" descr="Logo Cosmic Interacting Matters">
            <a:extLst>
              <a:ext uri="{FF2B5EF4-FFF2-40B4-BE49-F238E27FC236}">
                <a16:creationId xmlns:a16="http://schemas.microsoft.com/office/drawing/2014/main" id="{A9A4C4EB-F4D2-7DB8-53D4-0A694AA14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78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3503F-30DF-3802-8992-F7BF5231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CORSIKA 7 vs. </a:t>
            </a:r>
            <a:r>
              <a:rPr lang="en-US" dirty="0" err="1"/>
              <a:t>MCEq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7980E-BECC-CA31-8CD4-500424E76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B5CD4-1A52-3163-A51E-A6CA1360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13C46-870B-D461-960A-EAFC237AF3EA}"/>
              </a:ext>
            </a:extLst>
          </p:cNvPr>
          <p:cNvSpPr txBox="1"/>
          <p:nvPr/>
        </p:nvSpPr>
        <p:spPr>
          <a:xfrm>
            <a:off x="8186085" y="488686"/>
            <a:ext cx="4284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MCEq</a:t>
            </a:r>
            <a:r>
              <a:rPr lang="en-GB" sz="1200" dirty="0"/>
              <a:t>: tool to numerically solve the cascade equations that describes the evolution of particle densities as they propagate through a gaseous, dense medium</a:t>
            </a:r>
          </a:p>
          <a:p>
            <a:r>
              <a:rPr lang="en-GB" sz="1200" dirty="0">
                <a:hlinkClick r:id="rId2"/>
              </a:rPr>
              <a:t>https://github.com/mceq-project/MCEq</a:t>
            </a:r>
            <a:endParaRPr lang="en-GB" sz="1200" dirty="0"/>
          </a:p>
          <a:p>
            <a:endParaRPr lang="en-DE" sz="1200" dirty="0"/>
          </a:p>
        </p:txBody>
      </p:sp>
      <p:pic>
        <p:nvPicPr>
          <p:cNvPr id="7" name="Picture 6" descr="A graph with colored lines and numbers&#10;&#10;AI-generated content may be incorrect.">
            <a:extLst>
              <a:ext uri="{FF2B5EF4-FFF2-40B4-BE49-F238E27FC236}">
                <a16:creationId xmlns:a16="http://schemas.microsoft.com/office/drawing/2014/main" id="{E0E9C24D-107B-F6EE-C3A8-A9D7C4E0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96517"/>
            <a:ext cx="6187395" cy="51600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C52F1E-2DE6-0552-6797-CDD87F8CF1EF}"/>
              </a:ext>
            </a:extLst>
          </p:cNvPr>
          <p:cNvSpPr txBox="1"/>
          <p:nvPr/>
        </p:nvSpPr>
        <p:spPr>
          <a:xfrm>
            <a:off x="6697920" y="6241973"/>
            <a:ext cx="3263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https://github.com/The-Ludwig/PANAMA</a:t>
            </a:r>
            <a:r>
              <a:rPr lang="en-US" sz="1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B05300-541D-A297-F99C-913B1F0C11D7}"/>
              </a:ext>
            </a:extLst>
          </p:cNvPr>
          <p:cNvSpPr txBox="1"/>
          <p:nvPr/>
        </p:nvSpPr>
        <p:spPr>
          <a:xfrm>
            <a:off x="6697920" y="6510238"/>
            <a:ext cx="369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Neste &amp; Gutjahr et al., EPJ C,  85, 759 (2025)</a:t>
            </a:r>
            <a:r>
              <a:rPr lang="en-US" sz="1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46BCEF-7C39-8883-EB52-78244B5E42EA}"/>
              </a:ext>
            </a:extLst>
          </p:cNvPr>
          <p:cNvSpPr txBox="1"/>
          <p:nvPr/>
        </p:nvSpPr>
        <p:spPr>
          <a:xfrm>
            <a:off x="6697920" y="3494395"/>
            <a:ext cx="39742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package developed – PANAMA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CORSIKA 7 (multi core)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DAT files </a:t>
            </a:r>
            <a:r>
              <a:rPr lang="en-US" dirty="0">
                <a:sym typeface="Wingdings" pitchFamily="2" charset="2"/>
              </a:rPr>
              <a:t> pandas </a:t>
            </a:r>
            <a:r>
              <a:rPr lang="en-US" dirty="0" err="1">
                <a:sym typeface="Wingdings" pitchFamily="2" charset="2"/>
              </a:rPr>
              <a:t>DataFrames</a:t>
            </a:r>
            <a:endParaRPr lang="en-US" dirty="0">
              <a:sym typeface="Wingdings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Parse EHIST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Calculate primary weightings</a:t>
            </a:r>
          </a:p>
        </p:txBody>
      </p:sp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46A7C3D0-C583-8F43-7961-1EEB71A89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3162" y="3596039"/>
            <a:ext cx="1505956" cy="165268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FB764D-E3C1-BC87-6309-D541A7D0DA71}"/>
              </a:ext>
            </a:extLst>
          </p:cNvPr>
          <p:cNvSpPr txBox="1"/>
          <p:nvPr/>
        </p:nvSpPr>
        <p:spPr>
          <a:xfrm>
            <a:off x="6697920" y="2251060"/>
            <a:ext cx="363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rgbClr val="74B842"/>
                </a:solidFill>
              </a:rPr>
              <a:t>Good agreement for inclusive flux</a:t>
            </a:r>
          </a:p>
        </p:txBody>
      </p:sp>
      <p:pic>
        <p:nvPicPr>
          <p:cNvPr id="3" name="Picture 2" descr="Logo Cosmic Interacting Matters">
            <a:extLst>
              <a:ext uri="{FF2B5EF4-FFF2-40B4-BE49-F238E27FC236}">
                <a16:creationId xmlns:a16="http://schemas.microsoft.com/office/drawing/2014/main" id="{DD20C52C-22B4-5E56-8491-50BC8BE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1" y="116205"/>
            <a:ext cx="507274" cy="310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61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16911</TotalTime>
  <Words>2738</Words>
  <Application>Microsoft Macintosh PowerPoint</Application>
  <PresentationFormat>Widescreen</PresentationFormat>
  <Paragraphs>569</Paragraphs>
  <Slides>54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-webkit-standard</vt:lpstr>
      <vt:lpstr>Akkurat Office</vt:lpstr>
      <vt:lpstr>Akkurat-Bold</vt:lpstr>
      <vt:lpstr>Arial</vt:lpstr>
      <vt:lpstr>Calibri</vt:lpstr>
      <vt:lpstr>Calibri Light</vt:lpstr>
      <vt:lpstr>Cambria Math</vt:lpstr>
      <vt:lpstr>Wingdings</vt:lpstr>
      <vt:lpstr>Office</vt:lpstr>
      <vt:lpstr>Unfolding the Atmospheric Muon Flux with IceCube  Pascal Gutjahr  for the IceCube Collaboration</vt:lpstr>
      <vt:lpstr>PowerPoint Presentation</vt:lpstr>
      <vt:lpstr>Astroparticle physics</vt:lpstr>
      <vt:lpstr>PowerPoint Presentation</vt:lpstr>
      <vt:lpstr>Introduction</vt:lpstr>
      <vt:lpstr>Goal: Measure Muon Flux at Surface</vt:lpstr>
      <vt:lpstr>Overview</vt:lpstr>
      <vt:lpstr>New CORSIKA simulation</vt:lpstr>
      <vt:lpstr>CORSIKA 7 vs. MCEq</vt:lpstr>
      <vt:lpstr>Stopping and Leading Muons</vt:lpstr>
      <vt:lpstr>Reconstruction</vt:lpstr>
      <vt:lpstr>Input data per DOM</vt:lpstr>
      <vt:lpstr>Convolutional Neural Network (CNN)</vt:lpstr>
      <vt:lpstr>Reconstructed properties</vt:lpstr>
      <vt:lpstr>Energy Reconstructions</vt:lpstr>
      <vt:lpstr>Selection</vt:lpstr>
      <vt:lpstr>Level 3: Muon Filter</vt:lpstr>
      <vt:lpstr>Level 4: Energy Cut</vt:lpstr>
      <vt:lpstr>Level 5: Data/MC Quality Cuts</vt:lpstr>
      <vt:lpstr>Level 5: Data/MC Quality Cuts</vt:lpstr>
      <vt:lpstr>Final Level: Leadingness &gt; 40 %</vt:lpstr>
      <vt:lpstr>Unfolding</vt:lpstr>
      <vt:lpstr>Unfolding in a nutshell </vt:lpstr>
      <vt:lpstr>Muon Flux Unfolding</vt:lpstr>
      <vt:lpstr>Event Rate to Flux  Effective Area</vt:lpstr>
      <vt:lpstr>Ice &amp; Detector Systematics</vt:lpstr>
      <vt:lpstr>Reconstruction and Data—MC: Leading Muons</vt:lpstr>
      <vt:lpstr>Correlation and Robustness Test: Leading Muons</vt:lpstr>
      <vt:lpstr>Determine Regularization</vt:lpstr>
      <vt:lpstr>Muon Flux Unfolding</vt:lpstr>
      <vt:lpstr>Future: 12 Years of IceCube Data Unfolding</vt:lpstr>
      <vt:lpstr>Depth Intensity Unfolding</vt:lpstr>
      <vt:lpstr>Reconstructions: Stopping Muons</vt:lpstr>
      <vt:lpstr>Data—MC: Stopping Muons</vt:lpstr>
      <vt:lpstr>Correlation and Robustness Test: Stopping Muons</vt:lpstr>
      <vt:lpstr>Depth Intensity Unfolding</vt:lpstr>
      <vt:lpstr>Muon Flux</vt:lpstr>
      <vt:lpstr>Muon Flux Unfolding</vt:lpstr>
      <vt:lpstr>Conclusion &amp; Outlook</vt:lpstr>
      <vt:lpstr>Backup</vt:lpstr>
      <vt:lpstr>Bundle Energy Reconstruction</vt:lpstr>
      <vt:lpstr>Muon Filter</vt:lpstr>
      <vt:lpstr>Correlation and Robustness Test: Stopping Muons </vt:lpstr>
      <vt:lpstr>Cosmic ray flux</vt:lpstr>
      <vt:lpstr>Air shower – 10 TeV</vt:lpstr>
      <vt:lpstr>Prompt atmospheric muons and neutrinos</vt:lpstr>
      <vt:lpstr>Muon puzzle and model uncertainties</vt:lpstr>
      <vt:lpstr>CORSIKA 7 tagging and MCEq comparison</vt:lpstr>
      <vt:lpstr>Machine Learning Reconstructions</vt:lpstr>
      <vt:lpstr>Level5: quality cuts</vt:lpstr>
      <vt:lpstr>The Muon Puzzle</vt:lpstr>
      <vt:lpstr>Possible Solutions</vt:lpstr>
      <vt:lpstr>MCEq vs CORSIKA</vt:lpstr>
      <vt:lpstr>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438</cp:revision>
  <cp:lastPrinted>2024-03-17T23:23:36Z</cp:lastPrinted>
  <dcterms:created xsi:type="dcterms:W3CDTF">2023-09-19T10:10:31Z</dcterms:created>
  <dcterms:modified xsi:type="dcterms:W3CDTF">2025-09-26T18:00:20Z</dcterms:modified>
</cp:coreProperties>
</file>